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49"/>
  </p:notesMasterIdLst>
  <p:sldIdLst>
    <p:sldId id="396" r:id="rId2"/>
    <p:sldId id="395" r:id="rId3"/>
    <p:sldId id="282" r:id="rId4"/>
    <p:sldId id="308" r:id="rId5"/>
    <p:sldId id="265" r:id="rId6"/>
    <p:sldId id="270" r:id="rId7"/>
    <p:sldId id="296" r:id="rId8"/>
    <p:sldId id="288" r:id="rId9"/>
    <p:sldId id="272" r:id="rId10"/>
    <p:sldId id="271" r:id="rId11"/>
    <p:sldId id="275" r:id="rId12"/>
    <p:sldId id="298" r:id="rId13"/>
    <p:sldId id="309" r:id="rId14"/>
    <p:sldId id="310" r:id="rId15"/>
    <p:sldId id="299" r:id="rId16"/>
    <p:sldId id="338" r:id="rId17"/>
    <p:sldId id="327" r:id="rId18"/>
    <p:sldId id="328" r:id="rId19"/>
    <p:sldId id="336" r:id="rId20"/>
    <p:sldId id="341" r:id="rId21"/>
    <p:sldId id="307" r:id="rId22"/>
    <p:sldId id="313" r:id="rId23"/>
    <p:sldId id="279" r:id="rId24"/>
    <p:sldId id="263" r:id="rId25"/>
    <p:sldId id="330" r:id="rId26"/>
    <p:sldId id="283" r:id="rId27"/>
    <p:sldId id="321" r:id="rId28"/>
    <p:sldId id="305" r:id="rId29"/>
    <p:sldId id="303" r:id="rId30"/>
    <p:sldId id="304" r:id="rId31"/>
    <p:sldId id="273" r:id="rId32"/>
    <p:sldId id="331" r:id="rId33"/>
    <p:sldId id="300" r:id="rId34"/>
    <p:sldId id="317" r:id="rId35"/>
    <p:sldId id="355" r:id="rId36"/>
    <p:sldId id="311" r:id="rId37"/>
    <p:sldId id="314" r:id="rId38"/>
    <p:sldId id="315" r:id="rId39"/>
    <p:sldId id="318" r:id="rId40"/>
    <p:sldId id="319" r:id="rId41"/>
    <p:sldId id="356" r:id="rId42"/>
    <p:sldId id="322" r:id="rId43"/>
    <p:sldId id="323" r:id="rId44"/>
    <p:sldId id="357" r:id="rId45"/>
    <p:sldId id="351" r:id="rId46"/>
    <p:sldId id="377" r:id="rId47"/>
    <p:sldId id="352" r:id="rId48"/>
  </p:sldIdLst>
  <p:sldSz cx="14630400" cy="8229600"/>
  <p:notesSz cx="8229600" cy="14630400"/>
  <p:embeddedFontLst>
    <p:embeddedFont>
      <p:font typeface="Book Antiqua" panose="02040602050305030304" pitchFamily="18" charset="0"/>
      <p:regular r:id="rId50"/>
      <p:bold r:id="rId51"/>
      <p:italic r:id="rId52"/>
      <p:boldItalic r:id="rId53"/>
    </p:embeddedFont>
    <p:embeddedFont>
      <p:font typeface="Lora" pitchFamily="2" charset="0"/>
      <p:regular r:id="rId54"/>
      <p:bold r:id="rId55"/>
      <p:italic r:id="rId56"/>
      <p:boldItalic r:id="rId57"/>
    </p:embeddedFont>
    <p:embeddedFont>
      <p:font typeface="Source Sans Pro" panose="020B0503030403020204" pitchFamily="34" charset="0"/>
      <p:regular r:id="rId58"/>
      <p:bold r:id="rId59"/>
      <p:italic r:id="rId60"/>
      <p:boldItalic r:id="rId6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B75A87-876B-40E4-BBB1-8ABA6D3355F0}">
          <p14:sldIdLst>
            <p14:sldId id="396"/>
            <p14:sldId id="395"/>
            <p14:sldId id="282"/>
            <p14:sldId id="308"/>
            <p14:sldId id="265"/>
            <p14:sldId id="270"/>
            <p14:sldId id="296"/>
            <p14:sldId id="288"/>
            <p14:sldId id="272"/>
            <p14:sldId id="271"/>
            <p14:sldId id="275"/>
            <p14:sldId id="298"/>
            <p14:sldId id="309"/>
            <p14:sldId id="310"/>
            <p14:sldId id="299"/>
            <p14:sldId id="338"/>
            <p14:sldId id="327"/>
            <p14:sldId id="328"/>
            <p14:sldId id="336"/>
            <p14:sldId id="341"/>
            <p14:sldId id="307"/>
            <p14:sldId id="313"/>
            <p14:sldId id="279"/>
            <p14:sldId id="263"/>
            <p14:sldId id="330"/>
            <p14:sldId id="283"/>
            <p14:sldId id="321"/>
            <p14:sldId id="305"/>
            <p14:sldId id="303"/>
            <p14:sldId id="304"/>
            <p14:sldId id="273"/>
            <p14:sldId id="331"/>
            <p14:sldId id="300"/>
            <p14:sldId id="317"/>
            <p14:sldId id="355"/>
            <p14:sldId id="311"/>
            <p14:sldId id="314"/>
            <p14:sldId id="315"/>
            <p14:sldId id="318"/>
            <p14:sldId id="319"/>
            <p14:sldId id="356"/>
            <p14:sldId id="322"/>
            <p14:sldId id="323"/>
            <p14:sldId id="357"/>
            <p14:sldId id="351"/>
            <p14:sldId id="377"/>
            <p14:sldId id="352"/>
          </p14:sldIdLst>
        </p14:section>
        <p14:section name="Untitled Section" id="{F1653DF5-B743-4F83-963A-4FB0280EB7AC}">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40" autoAdjust="0"/>
    <p:restoredTop sz="94610"/>
  </p:normalViewPr>
  <p:slideViewPr>
    <p:cSldViewPr snapToGrid="0" snapToObjects="1">
      <p:cViewPr varScale="1">
        <p:scale>
          <a:sx n="65" d="100"/>
          <a:sy n="65" d="100"/>
        </p:scale>
        <p:origin x="811" y="53"/>
      </p:cViewPr>
      <p:guideLst/>
    </p:cSldViewPr>
  </p:slideViewPr>
  <p:notesTextViewPr>
    <p:cViewPr>
      <p:scale>
        <a:sx n="1" d="1"/>
        <a:sy n="1" d="1"/>
      </p:scale>
      <p:origin x="0" y="0"/>
    </p:cViewPr>
  </p:notesTextViewPr>
  <p:sorterViewPr>
    <p:cViewPr>
      <p:scale>
        <a:sx n="143" d="100"/>
        <a:sy n="143" d="100"/>
      </p:scale>
      <p:origin x="0" y="-5308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font" Target="fonts/font1.fntdata" /><Relationship Id="rId55" Type="http://schemas.openxmlformats.org/officeDocument/2006/relationships/font" Target="fonts/font6.fntdata" /><Relationship Id="rId63" Type="http://schemas.openxmlformats.org/officeDocument/2006/relationships/viewProps" Target="viewProps.xml" /><Relationship Id="rId7" Type="http://schemas.openxmlformats.org/officeDocument/2006/relationships/slide" Target="slides/slide6.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slide" Target="slides/slide40.xml" /><Relationship Id="rId54" Type="http://schemas.openxmlformats.org/officeDocument/2006/relationships/font" Target="fonts/font5.fntdata" /><Relationship Id="rId62" Type="http://schemas.openxmlformats.org/officeDocument/2006/relationships/presProps" Target="pres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font" Target="fonts/font4.fntdata" /><Relationship Id="rId58" Type="http://schemas.openxmlformats.org/officeDocument/2006/relationships/font" Target="fonts/font9.fntdata"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notesMaster" Target="notesMasters/notesMaster1.xml" /><Relationship Id="rId57" Type="http://schemas.openxmlformats.org/officeDocument/2006/relationships/font" Target="fonts/font8.fntdata" /><Relationship Id="rId61" Type="http://schemas.openxmlformats.org/officeDocument/2006/relationships/font" Target="fonts/font12.fntdata"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font" Target="fonts/font3.fntdata" /><Relationship Id="rId60" Type="http://schemas.openxmlformats.org/officeDocument/2006/relationships/font" Target="fonts/font11.fntdata" /><Relationship Id="rId65" Type="http://schemas.openxmlformats.org/officeDocument/2006/relationships/tableStyles" Target="tableStyle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font" Target="fonts/font7.fntdata" /><Relationship Id="rId64" Type="http://schemas.openxmlformats.org/officeDocument/2006/relationships/theme" Target="theme/theme1.xml" /><Relationship Id="rId8" Type="http://schemas.openxmlformats.org/officeDocument/2006/relationships/slide" Target="slides/slide7.xml" /><Relationship Id="rId51" Type="http://schemas.openxmlformats.org/officeDocument/2006/relationships/font" Target="fonts/font2.fntdata" /><Relationship Id="rId3" Type="http://schemas.openxmlformats.org/officeDocument/2006/relationships/slide" Target="slides/slide2.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59" Type="http://schemas.openxmlformats.org/officeDocument/2006/relationships/font" Target="fonts/font10.fntdata"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565525" cy="733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660900" y="0"/>
            <a:ext cx="3567113" cy="733425"/>
          </a:xfrm>
          <a:prstGeom prst="rect">
            <a:avLst/>
          </a:prstGeom>
        </p:spPr>
        <p:txBody>
          <a:bodyPr vert="horz" lIns="91440" tIns="45720" rIns="91440" bIns="45720" rtlCol="0"/>
          <a:lstStyle>
            <a:lvl1pPr algn="r">
              <a:defRPr sz="1200"/>
            </a:lvl1pPr>
          </a:lstStyle>
          <a:p>
            <a:fld id="{C8E53EA6-20B4-F843-BDFC-D66A3E9B9EBE}" type="datetimeFigureOut">
              <a:rPr lang="en-US"/>
              <a:t>11/28/2025</a:t>
            </a:fld>
            <a:endParaRPr lang="en-US"/>
          </a:p>
        </p:txBody>
      </p:sp>
      <p:sp>
        <p:nvSpPr>
          <p:cNvPr id="4" name="Slide Image Placeholder 3"/>
          <p:cNvSpPr>
            <a:spLocks noGrp="1" noRot="1" noChangeAspect="1"/>
          </p:cNvSpPr>
          <p:nvPr>
            <p:ph type="sldImg" idx="2"/>
          </p:nvPr>
        </p:nvSpPr>
        <p:spPr>
          <a:xfrm>
            <a:off x="-273050" y="1828800"/>
            <a:ext cx="8775700" cy="49371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822325" y="7040563"/>
            <a:ext cx="6584950" cy="57610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3896975"/>
            <a:ext cx="3565525" cy="733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660900" y="13896975"/>
            <a:ext cx="3567113" cy="733425"/>
          </a:xfrm>
          <a:prstGeom prst="rect">
            <a:avLst/>
          </a:prstGeom>
        </p:spPr>
        <p:txBody>
          <a:bodyPr vert="horz" lIns="91440" tIns="45720" rIns="91440" bIns="45720" rtlCol="0" anchor="b"/>
          <a:lstStyle>
            <a:lvl1pPr algn="r">
              <a:defRPr sz="1200"/>
            </a:lvl1pPr>
          </a:lstStyle>
          <a:p>
            <a:fld id="{8A5AA665-318C-8541-9177-6680F6EFFB74}" type="slidenum">
              <a:rPr lang="en-US"/>
              <a:t>‹#›</a:t>
            </a:fld>
            <a:endParaRPr lang="en-US"/>
          </a:p>
        </p:txBody>
      </p:sp>
    </p:spTree>
    <p:extLst>
      <p:ext uri="{BB962C8B-B14F-4D97-AF65-F5344CB8AC3E}">
        <p14:creationId xmlns:p14="http://schemas.microsoft.com/office/powerpoint/2010/main" val="88034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1.jpg"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DB534B71-7A53-6923-9636-62D65B1C1751}"/>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C9974EDE-9DF4-1E78-EA60-064533519E93}"/>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CC6E5BE2-3250-4948-EA0B-EEE33D6BBF7E}"/>
              </a:ext>
            </a:extLst>
          </p:cNvPr>
          <p:cNvPicPr>
            <a:picLocks noChangeAspect="1"/>
          </p:cNvPicPr>
          <p:nvPr userDrawn="1"/>
        </p:nvPicPr>
        <p:blipFill>
          <a:blip r:embed="rId4"/>
          <a:stretch>
            <a:fillRect/>
          </a:stretch>
        </p:blipFill>
        <p:spPr>
          <a:xfrm>
            <a:off x="0" y="23151"/>
            <a:ext cx="14630400" cy="135423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9E24631D-12EE-C96D-7A59-E6E3086F6614}"/>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E0A9831D-08BA-CF1B-EE67-D85B05615D5F}"/>
              </a:ext>
            </a:extLst>
          </p:cNvPr>
          <p:cNvPicPr>
            <a:picLocks noChangeAspect="1"/>
          </p:cNvPicPr>
          <p:nvPr userDrawn="1"/>
        </p:nvPicPr>
        <p:blipFill>
          <a:blip r:embed="rId4"/>
          <a:stretch>
            <a:fillRect/>
          </a:stretch>
        </p:blipFill>
        <p:spPr>
          <a:xfrm>
            <a:off x="0" y="11576"/>
            <a:ext cx="14630400" cy="135423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71CF06C5-0AC3-FB8B-4EE6-E04A2BCF57EF}"/>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F940393F-6BB3-481F-7886-7D9E0572C16F}"/>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A6AD406A-ADC7-7C0A-CCD5-37C420AB5384}"/>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image" Target="../media/image1.jpg" /><Relationship Id="rId5" Type="http://schemas.openxmlformats.org/officeDocument/2006/relationships/slideLayout" Target="../slideLayouts/slideLayout5.xml" /><Relationship Id="rId10" Type="http://schemas.openxmlformats.org/officeDocument/2006/relationships/theme" Target="../theme/theme1.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2A63934-DCEC-B4EA-6AD8-AAAC1445B96F}"/>
              </a:ext>
            </a:extLst>
          </p:cNvPr>
          <p:cNvPicPr>
            <a:picLocks noChangeAspect="1"/>
          </p:cNvPicPr>
          <p:nvPr userDrawn="1"/>
        </p:nvPicPr>
        <p:blipFill>
          <a:blip r:embed="rId11"/>
          <a:stretch>
            <a:fillRect/>
          </a:stretch>
        </p:blipFill>
        <p:spPr>
          <a:xfrm>
            <a:off x="0" y="1"/>
            <a:ext cx="14630400" cy="135423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8.xml" /></Relationships>
</file>

<file path=ppt/slides/_rels/slide10.xml.rels><?xml version="1.0" encoding="UTF-8" standalone="yes"?>
<Relationships xmlns="http://schemas.openxmlformats.org/package/2006/relationships"><Relationship Id="rId2" Type="http://schemas.openxmlformats.org/officeDocument/2006/relationships/image" Target="../media/image10.png" /><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2" Type="http://schemas.openxmlformats.org/officeDocument/2006/relationships/image" Target="../media/image11.png"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3" Type="http://schemas.openxmlformats.org/officeDocument/2006/relationships/image" Target="../media/image13.png" /><Relationship Id="rId2" Type="http://schemas.openxmlformats.org/officeDocument/2006/relationships/image" Target="../media/image12.png"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2" Type="http://schemas.openxmlformats.org/officeDocument/2006/relationships/image" Target="../media/image14.png" /><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2" Type="http://schemas.openxmlformats.org/officeDocument/2006/relationships/image" Target="../media/image6.png" /><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2" Type="http://schemas.openxmlformats.org/officeDocument/2006/relationships/image" Target="../media/image15.png" /><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2" Type="http://schemas.openxmlformats.org/officeDocument/2006/relationships/image" Target="../media/image16.png" /><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2" Type="http://schemas.openxmlformats.org/officeDocument/2006/relationships/image" Target="../media/image17.png"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2" Type="http://schemas.openxmlformats.org/officeDocument/2006/relationships/image" Target="../media/image19.pn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2" Type="http://schemas.openxmlformats.org/officeDocument/2006/relationships/image" Target="../media/image20.png" /><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3" Type="http://schemas.openxmlformats.org/officeDocument/2006/relationships/image" Target="../media/image21.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3" Type="http://schemas.openxmlformats.org/officeDocument/2006/relationships/image" Target="../media/image22.png" /><Relationship Id="rId2" Type="http://schemas.openxmlformats.org/officeDocument/2006/relationships/image" Target="../media/image18.jpeg" /><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3" Type="http://schemas.openxmlformats.org/officeDocument/2006/relationships/image" Target="../media/image23.png" /><Relationship Id="rId2" Type="http://schemas.openxmlformats.org/officeDocument/2006/relationships/notesSlide" Target="../notesSlides/notesSlide1.xml" /><Relationship Id="rId1" Type="http://schemas.openxmlformats.org/officeDocument/2006/relationships/slideLayout" Target="../slideLayouts/slideLayout9.xml" /><Relationship Id="rId6" Type="http://schemas.openxmlformats.org/officeDocument/2006/relationships/image" Target="../media/image26.png" /><Relationship Id="rId5" Type="http://schemas.openxmlformats.org/officeDocument/2006/relationships/image" Target="../media/image25.png" /><Relationship Id="rId4" Type="http://schemas.openxmlformats.org/officeDocument/2006/relationships/image" Target="../media/image24.png" /></Relationships>
</file>

<file path=ppt/slides/_rels/slide25.xml.rels><?xml version="1.0" encoding="UTF-8" standalone="yes"?>
<Relationships xmlns="http://schemas.openxmlformats.org/package/2006/relationships"><Relationship Id="rId2" Type="http://schemas.openxmlformats.org/officeDocument/2006/relationships/image" Target="../media/image27.png" /><Relationship Id="rId1" Type="http://schemas.openxmlformats.org/officeDocument/2006/relationships/slideLayout" Target="../slideLayouts/slideLayout9.xml" /></Relationships>
</file>

<file path=ppt/slides/_rels/slide26.xml.rels><?xml version="1.0" encoding="UTF-8" standalone="yes"?>
<Relationships xmlns="http://schemas.openxmlformats.org/package/2006/relationships"><Relationship Id="rId2" Type="http://schemas.openxmlformats.org/officeDocument/2006/relationships/image" Target="../media/image26.png" /><Relationship Id="rId1" Type="http://schemas.openxmlformats.org/officeDocument/2006/relationships/slideLayout" Target="../slideLayouts/slideLayout2.xml" /></Relationships>
</file>

<file path=ppt/slides/_rels/slide27.xml.rels><?xml version="1.0" encoding="UTF-8" standalone="yes"?>
<Relationships xmlns="http://schemas.openxmlformats.org/package/2006/relationships"><Relationship Id="rId3" Type="http://schemas.openxmlformats.org/officeDocument/2006/relationships/image" Target="../media/image29.png" /><Relationship Id="rId2" Type="http://schemas.openxmlformats.org/officeDocument/2006/relationships/image" Target="../media/image28.png" /><Relationship Id="rId1" Type="http://schemas.openxmlformats.org/officeDocument/2006/relationships/slideLayout" Target="../slideLayouts/slideLayout2.xml" /></Relationships>
</file>

<file path=ppt/slides/_rels/slide28.xml.rels><?xml version="1.0" encoding="UTF-8" standalone="yes"?>
<Relationships xmlns="http://schemas.openxmlformats.org/package/2006/relationships"><Relationship Id="rId2" Type="http://schemas.openxmlformats.org/officeDocument/2006/relationships/image" Target="../media/image30.png" /><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8" Type="http://schemas.openxmlformats.org/officeDocument/2006/relationships/image" Target="../media/image37.png" /><Relationship Id="rId3" Type="http://schemas.openxmlformats.org/officeDocument/2006/relationships/image" Target="../media/image32.png" /><Relationship Id="rId7" Type="http://schemas.openxmlformats.org/officeDocument/2006/relationships/image" Target="../media/image36.png" /><Relationship Id="rId2" Type="http://schemas.openxmlformats.org/officeDocument/2006/relationships/image" Target="../media/image31.png" /><Relationship Id="rId1" Type="http://schemas.openxmlformats.org/officeDocument/2006/relationships/slideLayout" Target="../slideLayouts/slideLayout2.xml" /><Relationship Id="rId6" Type="http://schemas.openxmlformats.org/officeDocument/2006/relationships/image" Target="../media/image35.png" /><Relationship Id="rId5" Type="http://schemas.openxmlformats.org/officeDocument/2006/relationships/image" Target="../media/image34.png" /><Relationship Id="rId4" Type="http://schemas.openxmlformats.org/officeDocument/2006/relationships/image" Target="../media/image33.png" /></Relationships>
</file>

<file path=ppt/slides/_rels/slide3.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30.xml.rels><?xml version="1.0" encoding="UTF-8" standalone="yes"?>
<Relationships xmlns="http://schemas.openxmlformats.org/package/2006/relationships"><Relationship Id="rId3" Type="http://schemas.openxmlformats.org/officeDocument/2006/relationships/image" Target="../media/image39.png" /><Relationship Id="rId2" Type="http://schemas.openxmlformats.org/officeDocument/2006/relationships/image" Target="../media/image38.png" /><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2" Type="http://schemas.openxmlformats.org/officeDocument/2006/relationships/image" Target="../media/image26.png" /><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3" Type="http://schemas.openxmlformats.org/officeDocument/2006/relationships/image" Target="../media/image26.png" /><Relationship Id="rId2" Type="http://schemas.openxmlformats.org/officeDocument/2006/relationships/image" Target="../media/image40.png" /><Relationship Id="rId1" Type="http://schemas.openxmlformats.org/officeDocument/2006/relationships/slideLayout" Target="../slideLayouts/slideLayout2.xml" /></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4.xml.rels><?xml version="1.0" encoding="UTF-8" standalone="yes"?>
<Relationships xmlns="http://schemas.openxmlformats.org/package/2006/relationships"><Relationship Id="rId2" Type="http://schemas.openxmlformats.org/officeDocument/2006/relationships/image" Target="../media/image41.jpeg" /><Relationship Id="rId1" Type="http://schemas.openxmlformats.org/officeDocument/2006/relationships/slideLayout" Target="../slideLayouts/slideLayout2.xml" /></Relationships>
</file>

<file path=ppt/slides/_rels/slide35.xml.rels><?xml version="1.0" encoding="UTF-8" standalone="yes"?>
<Relationships xmlns="http://schemas.openxmlformats.org/package/2006/relationships"><Relationship Id="rId2" Type="http://schemas.openxmlformats.org/officeDocument/2006/relationships/image" Target="../media/image41.jpeg" /><Relationship Id="rId1" Type="http://schemas.openxmlformats.org/officeDocument/2006/relationships/slideLayout" Target="../slideLayouts/slideLayout2.xml" /></Relationships>
</file>

<file path=ppt/slides/_rels/slide36.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37.xml.rels><?xml version="1.0" encoding="UTF-8" standalone="yes"?>
<Relationships xmlns="http://schemas.openxmlformats.org/package/2006/relationships"><Relationship Id="rId2" Type="http://schemas.openxmlformats.org/officeDocument/2006/relationships/image" Target="../media/image43.png" /><Relationship Id="rId1" Type="http://schemas.openxmlformats.org/officeDocument/2006/relationships/slideLayout" Target="../slideLayouts/slideLayout2.xml" /></Relationships>
</file>

<file path=ppt/slides/_rels/slide38.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Relationship Id="rId2" Type="http://schemas.openxmlformats.org/officeDocument/2006/relationships/image" Target="../media/image44.png"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3" Type="http://schemas.openxmlformats.org/officeDocument/2006/relationships/image" Target="../media/image6.png" /><Relationship Id="rId2" Type="http://schemas.openxmlformats.org/officeDocument/2006/relationships/image" Target="../media/image5.png" /><Relationship Id="rId1" Type="http://schemas.openxmlformats.org/officeDocument/2006/relationships/slideLayout" Target="../slideLayouts/slideLayout2.xml" /><Relationship Id="rId4" Type="http://schemas.openxmlformats.org/officeDocument/2006/relationships/image" Target="../media/image7.png" /></Relationships>
</file>

<file path=ppt/slides/_rels/slide40.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41.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42.xml.rels><?xml version="1.0" encoding="UTF-8" standalone="yes"?>
<Relationships xmlns="http://schemas.openxmlformats.org/package/2006/relationships"><Relationship Id="rId2" Type="http://schemas.openxmlformats.org/officeDocument/2006/relationships/image" Target="../media/image45.png" /><Relationship Id="rId1" Type="http://schemas.openxmlformats.org/officeDocument/2006/relationships/slideLayout" Target="../slideLayouts/slideLayout2.xml" /></Relationships>
</file>

<file path=ppt/slides/_rels/slide43.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44.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45.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46.xml.rels><?xml version="1.0" encoding="UTF-8" standalone="yes"?>
<Relationships xmlns="http://schemas.openxmlformats.org/package/2006/relationships"><Relationship Id="rId2" Type="http://schemas.openxmlformats.org/officeDocument/2006/relationships/image" Target="../media/image46.png" /><Relationship Id="rId1" Type="http://schemas.openxmlformats.org/officeDocument/2006/relationships/slideLayout" Target="../slideLayouts/slideLayout2.xml" /></Relationships>
</file>

<file path=ppt/slides/_rels/slide47.xml.rels><?xml version="1.0" encoding="UTF-8" standalone="yes"?>
<Relationships xmlns="http://schemas.openxmlformats.org/package/2006/relationships"><Relationship Id="rId2" Type="http://schemas.openxmlformats.org/officeDocument/2006/relationships/image" Target="../media/image42.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8.png" /><Relationship Id="rId1" Type="http://schemas.openxmlformats.org/officeDocument/2006/relationships/slideLayout" Target="../slideLayouts/slideLayout8.xml" /></Relationships>
</file>

<file path=ppt/slides/_rels/slide6.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2" Type="http://schemas.openxmlformats.org/officeDocument/2006/relationships/image" Target="../media/image9.png" /><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2" Type="http://schemas.openxmlformats.org/officeDocument/2006/relationships/image" Target="../media/image10.pn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2" Type="http://schemas.openxmlformats.org/officeDocument/2006/relationships/image" Target="../media/image10.pn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832A5D-3A09-2A17-AA24-2E960EC22269}"/>
              </a:ext>
            </a:extLst>
          </p:cNvPr>
          <p:cNvSpPr txBox="1"/>
          <p:nvPr/>
        </p:nvSpPr>
        <p:spPr>
          <a:xfrm>
            <a:off x="797169" y="1570892"/>
            <a:ext cx="12989169" cy="5078313"/>
          </a:xfrm>
          <a:prstGeom prst="rect">
            <a:avLst/>
          </a:prstGeom>
          <a:noFill/>
        </p:spPr>
        <p:txBody>
          <a:bodyPr wrap="square">
            <a:spAutoFit/>
          </a:bodyPr>
          <a:lstStyle/>
          <a:p>
            <a:pPr algn="ctr"/>
            <a:r>
              <a:rPr lang="en-IN" sz="4000" b="1" dirty="0">
                <a:latin typeface="Times New Roman" panose="02020603050405020304" pitchFamily="18" charset="0"/>
                <a:cs typeface="Times New Roman" panose="02020603050405020304" pitchFamily="18" charset="0"/>
              </a:rPr>
              <a:t>FINANCIAL ACCOUNTING AND </a:t>
            </a:r>
          </a:p>
          <a:p>
            <a:pPr algn="ctr"/>
            <a:r>
              <a:rPr lang="en-IN" sz="4000" b="1" dirty="0">
                <a:latin typeface="Times New Roman" panose="02020603050405020304" pitchFamily="18" charset="0"/>
                <a:cs typeface="Times New Roman" panose="02020603050405020304" pitchFamily="18" charset="0"/>
              </a:rPr>
              <a:t>REPORTING</a:t>
            </a:r>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subject code : MBA102</a:t>
            </a:r>
            <a:br>
              <a:rPr lang="en-US" sz="4000" dirty="0">
                <a:latin typeface="Times New Roman" panose="02020603050405020304" pitchFamily="18" charset="0"/>
                <a:cs typeface="Times New Roman" panose="02020603050405020304" pitchFamily="18" charset="0"/>
              </a:rPr>
            </a:br>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By : Jeevitha .P</a:t>
            </a:r>
            <a:br>
              <a:rPr lang="en-US" sz="4000" dirty="0">
                <a:latin typeface="Times New Roman" panose="02020603050405020304" pitchFamily="18" charset="0"/>
                <a:cs typeface="Times New Roman" panose="02020603050405020304" pitchFamily="18" charset="0"/>
              </a:rPr>
            </a:br>
            <a:r>
              <a:rPr lang="en-US" sz="4000" dirty="0">
                <a:latin typeface="Times New Roman" panose="02020603050405020304" pitchFamily="18" charset="0"/>
                <a:cs typeface="Times New Roman" panose="02020603050405020304" pitchFamily="18" charset="0"/>
              </a:rPr>
              <a:t>Assistant Professor</a:t>
            </a:r>
          </a:p>
          <a:p>
            <a:pPr algn="ctr"/>
            <a:endParaRPr lang="en-US" sz="4000" dirty="0">
              <a:latin typeface="Times New Roman" panose="02020603050405020304" pitchFamily="18" charset="0"/>
              <a:cs typeface="Times New Roman" panose="02020603050405020304" pitchFamily="18" charset="0"/>
            </a:endParaRPr>
          </a:p>
          <a:p>
            <a:pPr algn="ctr"/>
            <a:r>
              <a:rPr lang="en-IN" sz="4400" b="1" dirty="0">
                <a:solidFill>
                  <a:schemeClr val="accent6">
                    <a:lumMod val="75000"/>
                  </a:schemeClr>
                </a:solidFill>
                <a:latin typeface="Times New Roman" panose="02020603050405020304" pitchFamily="18" charset="0"/>
                <a:cs typeface="Times New Roman" panose="02020603050405020304" pitchFamily="18" charset="0"/>
              </a:rPr>
              <a:t>MODULE 2 : </a:t>
            </a:r>
            <a:r>
              <a:rPr lang="en-US" sz="4400" b="1" dirty="0">
                <a:solidFill>
                  <a:schemeClr val="accent6">
                    <a:lumMod val="75000"/>
                  </a:schemeClr>
                </a:solidFill>
                <a:latin typeface="Times New Roman" panose="02020603050405020304" pitchFamily="18" charset="0"/>
                <a:cs typeface="Times New Roman" panose="02020603050405020304" pitchFamily="18" charset="0"/>
              </a:rPr>
              <a:t>Accounting Cycle</a:t>
            </a:r>
            <a:r>
              <a:rPr lang="en-IN" sz="4400" b="1" dirty="0">
                <a:solidFill>
                  <a:schemeClr val="accent6">
                    <a:lumMod val="75000"/>
                  </a:schemeClr>
                </a:solidFill>
                <a:latin typeface="Times New Roman" panose="02020603050405020304" pitchFamily="18" charset="0"/>
                <a:cs typeface="Times New Roman" panose="02020603050405020304" pitchFamily="18" charset="0"/>
              </a:rPr>
              <a:t> </a:t>
            </a:r>
          </a:p>
        </p:txBody>
      </p:sp>
      <p:pic>
        <p:nvPicPr>
          <p:cNvPr id="4" name="Picture 4">
            <a:extLst>
              <a:ext uri="{FF2B5EF4-FFF2-40B4-BE49-F238E27FC236}">
                <a16:creationId xmlns:a16="http://schemas.microsoft.com/office/drawing/2014/main" id="{0A4D2F3F-9326-1138-22D3-F8263B3372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3200" y="5521569"/>
            <a:ext cx="3017200" cy="301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008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136554-8FFB-2F82-79B4-2E47E55D5999}"/>
              </a:ext>
            </a:extLst>
          </p:cNvPr>
          <p:cNvSpPr txBox="1"/>
          <p:nvPr/>
        </p:nvSpPr>
        <p:spPr>
          <a:xfrm>
            <a:off x="0" y="1336431"/>
            <a:ext cx="14630400" cy="5570756"/>
          </a:xfrm>
          <a:prstGeom prst="rect">
            <a:avLst/>
          </a:prstGeom>
          <a:noFill/>
        </p:spPr>
        <p:txBody>
          <a:bodyPr wrap="square" rtlCol="0">
            <a:spAutoFit/>
          </a:bodyPr>
          <a:lstStyle/>
          <a:p>
            <a:endParaRPr lang="en-IN" sz="1600" dirty="0">
              <a:latin typeface="Times New Roman" panose="02020603050405020304" pitchFamily="18" charset="0"/>
              <a:cs typeface="Times New Roman" panose="02020603050405020304" pitchFamily="18" charset="0"/>
            </a:endParaRP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Problem : 5</a:t>
            </a:r>
          </a:p>
          <a:p>
            <a:r>
              <a:rPr lang="en-US" sz="2000" dirty="0">
                <a:latin typeface="Times New Roman" panose="02020603050405020304" pitchFamily="18" charset="0"/>
                <a:cs typeface="Times New Roman" panose="02020603050405020304" pitchFamily="18" charset="0"/>
              </a:rPr>
              <a:t>Journalize the following transactions in the books of Mr. X </a:t>
            </a:r>
          </a:p>
          <a:p>
            <a:r>
              <a:rPr lang="en-US" sz="2000" dirty="0">
                <a:latin typeface="Times New Roman" panose="02020603050405020304" pitchFamily="18" charset="0"/>
                <a:cs typeface="Times New Roman" panose="02020603050405020304" pitchFamily="18" charset="0"/>
              </a:rPr>
              <a:t>01/06/2024 Mr. X started business with cash Rs 45,000 .</a:t>
            </a:r>
          </a:p>
          <a:p>
            <a:r>
              <a:rPr lang="en-US" sz="2000" dirty="0">
                <a:latin typeface="Times New Roman" panose="02020603050405020304" pitchFamily="18" charset="0"/>
                <a:cs typeface="Times New Roman" panose="02020603050405020304" pitchFamily="18" charset="0"/>
              </a:rPr>
              <a:t>01/06/2024Paid into Bank Rs 25,000/-</a:t>
            </a:r>
          </a:p>
          <a:p>
            <a:r>
              <a:rPr lang="en-US" sz="2000" dirty="0">
                <a:latin typeface="Times New Roman" panose="02020603050405020304" pitchFamily="18" charset="0"/>
                <a:cs typeface="Times New Roman" panose="02020603050405020304" pitchFamily="18" charset="0"/>
              </a:rPr>
              <a:t>02/06/2024 Goods purchased for cash Rs 15,000/-</a:t>
            </a:r>
          </a:p>
          <a:p>
            <a:r>
              <a:rPr lang="en-US" sz="2000" dirty="0">
                <a:latin typeface="Times New Roman" panose="02020603050405020304" pitchFamily="18" charset="0"/>
                <a:cs typeface="Times New Roman" panose="02020603050405020304" pitchFamily="18" charset="0"/>
              </a:rPr>
              <a:t>03/06/2024 Purchase furniture and payment made by cheque Rs 5000/-</a:t>
            </a:r>
          </a:p>
          <a:p>
            <a:r>
              <a:rPr lang="en-US" sz="2000" dirty="0">
                <a:latin typeface="Times New Roman" panose="02020603050405020304" pitchFamily="18" charset="0"/>
                <a:cs typeface="Times New Roman" panose="02020603050405020304" pitchFamily="18" charset="0"/>
              </a:rPr>
              <a:t>08/06/2024 Sold goods for Arvind Rs 4000/-</a:t>
            </a:r>
          </a:p>
          <a:p>
            <a:r>
              <a:rPr lang="en-US" sz="2000" dirty="0">
                <a:latin typeface="Times New Roman" panose="02020603050405020304" pitchFamily="18" charset="0"/>
                <a:cs typeface="Times New Roman" panose="02020603050405020304" pitchFamily="18" charset="0"/>
              </a:rPr>
              <a:t>10/06/2024 Goods purchased from Amith Rs 7000/-</a:t>
            </a:r>
          </a:p>
          <a:p>
            <a:r>
              <a:rPr lang="en-US" sz="2000" dirty="0">
                <a:latin typeface="Times New Roman" panose="02020603050405020304" pitchFamily="18" charset="0"/>
                <a:cs typeface="Times New Roman" panose="02020603050405020304" pitchFamily="18" charset="0"/>
              </a:rPr>
              <a:t>12/06/2024 Goods returned to Amith Rs 1000/-</a:t>
            </a:r>
          </a:p>
          <a:p>
            <a:r>
              <a:rPr lang="en-US" sz="2000" dirty="0">
                <a:latin typeface="Times New Roman" panose="02020603050405020304" pitchFamily="18" charset="0"/>
                <a:cs typeface="Times New Roman" panose="02020603050405020304" pitchFamily="18" charset="0"/>
              </a:rPr>
              <a:t>15/06/2024 Goods returned to Arvind Rs 200/-</a:t>
            </a:r>
          </a:p>
          <a:p>
            <a:r>
              <a:rPr lang="en-US" sz="2000" dirty="0">
                <a:latin typeface="Times New Roman" panose="02020603050405020304" pitchFamily="18" charset="0"/>
                <a:cs typeface="Times New Roman" panose="02020603050405020304" pitchFamily="18" charset="0"/>
              </a:rPr>
              <a:t>18/06/2024 Cash received from Arvind Rs 3760/-and discount allowed to him Rs 40.</a:t>
            </a:r>
          </a:p>
          <a:p>
            <a:r>
              <a:rPr lang="en-US" sz="2000" dirty="0">
                <a:latin typeface="Times New Roman" panose="02020603050405020304" pitchFamily="18" charset="0"/>
                <a:cs typeface="Times New Roman" panose="02020603050405020304" pitchFamily="18" charset="0"/>
              </a:rPr>
              <a:t>28/06/2024 Cash paid to Amith in full settlement of his account for Rs5940/-</a:t>
            </a:r>
          </a:p>
          <a:p>
            <a:endParaRPr lang="en-US" sz="1600" b="1" dirty="0">
              <a:solidFill>
                <a:schemeClr val="accent6">
                  <a:lumMod val="75000"/>
                </a:schemeClr>
              </a:solidFill>
            </a:endParaRPr>
          </a:p>
          <a:p>
            <a:endParaRPr lang="en-US" sz="1600" b="1" dirty="0">
              <a:solidFill>
                <a:schemeClr val="accent6">
                  <a:lumMod val="75000"/>
                </a:schemeClr>
              </a:solidFill>
            </a:endParaRPr>
          </a:p>
          <a:p>
            <a:endParaRPr lang="en-US" sz="1600" b="1" dirty="0">
              <a:solidFill>
                <a:schemeClr val="accent6">
                  <a:lumMod val="75000"/>
                </a:schemeClr>
              </a:solidFill>
            </a:endParaRPr>
          </a:p>
          <a:p>
            <a:endParaRPr lang="en-US" sz="1600" b="1" dirty="0">
              <a:solidFill>
                <a:schemeClr val="accent6">
                  <a:lumMod val="75000"/>
                </a:schemeClr>
              </a:solidFill>
            </a:endParaRPr>
          </a:p>
          <a:p>
            <a:endParaRPr lang="en-US" sz="1600" dirty="0"/>
          </a:p>
          <a:p>
            <a:endParaRPr lang="en-IN" sz="2000" dirty="0"/>
          </a:p>
        </p:txBody>
      </p:sp>
      <p:pic>
        <p:nvPicPr>
          <p:cNvPr id="4" name="Picture 2">
            <a:extLst>
              <a:ext uri="{FF2B5EF4-FFF2-40B4-BE49-F238E27FC236}">
                <a16:creationId xmlns:a16="http://schemas.microsoft.com/office/drawing/2014/main" id="{9688F4F9-061E-A3A9-3A21-527EBFB120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5969" y="3845169"/>
            <a:ext cx="4384431" cy="4384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7388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BFB1D8-A04C-0B65-8B43-C709C6497293}"/>
              </a:ext>
            </a:extLst>
          </p:cNvPr>
          <p:cNvSpPr txBox="1"/>
          <p:nvPr/>
        </p:nvSpPr>
        <p:spPr>
          <a:xfrm>
            <a:off x="0" y="1453661"/>
            <a:ext cx="14513169" cy="2862322"/>
          </a:xfrm>
          <a:prstGeom prst="rect">
            <a:avLst/>
          </a:prstGeom>
          <a:noFill/>
        </p:spPr>
        <p:txBody>
          <a:bodyPr wrap="square" rtlCol="0">
            <a:spAutoFit/>
          </a:bodyPr>
          <a:lstStyle/>
          <a:p>
            <a:pPr algn="ctr"/>
            <a:r>
              <a:rPr lang="en-IN" sz="4000" b="1" dirty="0">
                <a:solidFill>
                  <a:schemeClr val="accent6">
                    <a:lumMod val="75000"/>
                  </a:schemeClr>
                </a:solidFill>
                <a:latin typeface="Times New Roman" panose="02020603050405020304" pitchFamily="18" charset="0"/>
                <a:cs typeface="Times New Roman" panose="02020603050405020304" pitchFamily="18" charset="0"/>
              </a:rPr>
              <a:t>Ledger :</a:t>
            </a:r>
          </a:p>
          <a:p>
            <a:pPr algn="l"/>
            <a:r>
              <a:rPr lang="en-US" sz="2000" b="0" i="0" u="none" strike="noStrike" baseline="0" dirty="0">
                <a:latin typeface="Times New Roman" panose="02020603050405020304" pitchFamily="18" charset="0"/>
                <a:cs typeface="Times New Roman" panose="02020603050405020304" pitchFamily="18" charset="0"/>
              </a:rPr>
              <a:t>A ledger is a book, which contains all the accounts in a summarized and classified form. A ledger is a permanent record of all business transactions transferred from Journal or other books of original entry.</a:t>
            </a:r>
          </a:p>
          <a:p>
            <a:pPr algn="l"/>
            <a:r>
              <a:rPr lang="en-US" sz="2000" b="0" i="0" u="none" strike="noStrike" baseline="0" dirty="0">
                <a:latin typeface="Times New Roman" panose="02020603050405020304" pitchFamily="18" charset="0"/>
                <a:cs typeface="Times New Roman" panose="02020603050405020304" pitchFamily="18" charset="0"/>
              </a:rPr>
              <a:t>According to L.C. Cropper, “the book which contains a classified and permanent record of all the transactions of a business is called the ledger.”</a:t>
            </a:r>
            <a:r>
              <a:rPr lang="en-IN" sz="2000" dirty="0">
                <a:latin typeface="Times New Roman" panose="02020603050405020304" pitchFamily="18" charset="0"/>
                <a:cs typeface="Times New Roman" panose="02020603050405020304" pitchFamily="18" charset="0"/>
              </a:rPr>
              <a:t> </a:t>
            </a:r>
          </a:p>
          <a:p>
            <a:pPr algn="l"/>
            <a:r>
              <a:rPr lang="en-US" sz="2000" b="0" i="0" u="none" strike="noStrike" baseline="0" dirty="0">
                <a:latin typeface="Times New Roman" panose="02020603050405020304" pitchFamily="18" charset="0"/>
                <a:cs typeface="Times New Roman" panose="02020603050405020304" pitchFamily="18" charset="0"/>
              </a:rPr>
              <a:t>Ledger is normally kept in the form of bound note books. Loose Leaf-Ledger in the form of loose sheets – ledger format in individual papers are </a:t>
            </a:r>
            <a:r>
              <a:rPr lang="en-IN" sz="2000" b="0" i="0" u="none" strike="noStrike" baseline="0" dirty="0">
                <a:latin typeface="Times New Roman" panose="02020603050405020304" pitchFamily="18" charset="0"/>
                <a:cs typeface="Times New Roman" panose="02020603050405020304" pitchFamily="18" charset="0"/>
              </a:rPr>
              <a:t>being maintained.</a:t>
            </a:r>
          </a:p>
          <a:p>
            <a:pPr algn="l"/>
            <a:r>
              <a:rPr lang="en-US" sz="2000" b="0" i="0" u="none" strike="noStrike" baseline="0" dirty="0">
                <a:latin typeface="Times New Roman" panose="02020603050405020304" pitchFamily="18" charset="0"/>
                <a:cs typeface="Times New Roman" panose="02020603050405020304" pitchFamily="18" charset="0"/>
              </a:rPr>
              <a:t>The process of transferring from the books of original entry in the concerned accounts in the ledger is referred to as “posting.”</a:t>
            </a:r>
            <a:endParaRPr lang="en-IN" sz="2000" dirty="0">
              <a:latin typeface="Times New Roman" panose="02020603050405020304" pitchFamily="18" charset="0"/>
              <a:cs typeface="Times New Roman" panose="02020603050405020304" pitchFamily="18" charset="0"/>
            </a:endParaRPr>
          </a:p>
        </p:txBody>
      </p:sp>
      <p:pic>
        <p:nvPicPr>
          <p:cNvPr id="4098" name="Picture 2">
            <a:extLst>
              <a:ext uri="{FF2B5EF4-FFF2-40B4-BE49-F238E27FC236}">
                <a16:creationId xmlns:a16="http://schemas.microsoft.com/office/drawing/2014/main" id="{20366714-E28F-0ABF-5F29-ADBBA2C53F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96154"/>
            <a:ext cx="14630400" cy="4384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8776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8754E6-5905-9900-5B28-1C9C010CE33E}"/>
              </a:ext>
            </a:extLst>
          </p:cNvPr>
          <p:cNvSpPr txBox="1"/>
          <p:nvPr/>
        </p:nvSpPr>
        <p:spPr>
          <a:xfrm>
            <a:off x="128955" y="1230922"/>
            <a:ext cx="7010604" cy="5078313"/>
          </a:xfrm>
          <a:prstGeom prst="rect">
            <a:avLst/>
          </a:prstGeom>
          <a:noFill/>
        </p:spPr>
        <p:txBody>
          <a:bodyPr wrap="square" rtlCol="0">
            <a:spAutoFit/>
          </a:bodyPr>
          <a:lstStyle/>
          <a:p>
            <a:pPr algn="l"/>
            <a:endParaRPr lang="en-US" i="1" dirty="0">
              <a:latin typeface="MyriadPro-SemiboldIt"/>
            </a:endParaRPr>
          </a:p>
          <a:p>
            <a:pPr algn="l"/>
            <a:r>
              <a:rPr lang="en-US" i="1" dirty="0" err="1">
                <a:latin typeface="MyriadPro-SemiboldIt"/>
              </a:rPr>
              <a:t>Eg</a:t>
            </a:r>
            <a:r>
              <a:rPr lang="en-US" i="1" dirty="0">
                <a:latin typeface="MyriadPro-SemiboldIt"/>
              </a:rPr>
              <a:t> :</a:t>
            </a:r>
            <a:r>
              <a:rPr lang="en-US" sz="1800" b="0" i="0" u="none" strike="noStrike" baseline="0" dirty="0">
                <a:latin typeface="TimesNewRoman"/>
              </a:rPr>
              <a:t>Feb 25, 2009: Goods sold for cash Rs 25,000.</a:t>
            </a:r>
          </a:p>
          <a:p>
            <a:pPr algn="l"/>
            <a:r>
              <a:rPr lang="en-US" sz="1800" b="0" i="0" u="none" strike="noStrike" baseline="0" dirty="0">
                <a:latin typeface="TimesNewRoman"/>
              </a:rPr>
              <a:t>Journal entry for this transaction would be:</a:t>
            </a:r>
          </a:p>
          <a:p>
            <a:pPr algn="l"/>
            <a:r>
              <a:rPr lang="en-US" sz="1800" b="0" i="0" u="none" strike="noStrike" baseline="0" dirty="0">
                <a:latin typeface="TimesNewRoman"/>
              </a:rPr>
              <a:t>Cash A/c Dr. 25,000</a:t>
            </a:r>
          </a:p>
          <a:p>
            <a:pPr algn="l"/>
            <a:r>
              <a:rPr lang="en-US" sz="1800" b="0" i="0" u="none" strike="noStrike" baseline="0" dirty="0">
                <a:latin typeface="TimesNewRoman"/>
              </a:rPr>
              <a:t>To Sales A/c 25,000</a:t>
            </a:r>
          </a:p>
          <a:p>
            <a:pPr algn="l"/>
            <a:r>
              <a:rPr lang="en-IN" sz="1800" b="0" i="0" u="none" strike="noStrike" baseline="0" dirty="0">
                <a:latin typeface="TimesNewRoman"/>
              </a:rPr>
              <a:t>(Goods purchased for cash.)</a:t>
            </a:r>
          </a:p>
          <a:p>
            <a:pPr algn="l"/>
            <a:endParaRPr lang="en-IN" sz="1800" b="0" i="0" u="none" strike="noStrike" baseline="0" dirty="0">
              <a:latin typeface="TimesNewRoman"/>
            </a:endParaRPr>
          </a:p>
          <a:p>
            <a:pPr algn="l"/>
            <a:r>
              <a:rPr lang="en-US" sz="1800" b="0" i="0" u="none" strike="noStrike" baseline="0" dirty="0">
                <a:latin typeface="TimesNewRoman"/>
              </a:rPr>
              <a:t>(ii) First, open “Cash Account”</a:t>
            </a:r>
          </a:p>
          <a:p>
            <a:pPr algn="l"/>
            <a:r>
              <a:rPr lang="en-US" sz="1800" b="0" i="0" u="none" strike="noStrike" baseline="0" dirty="0">
                <a:latin typeface="TimesNewRoman"/>
              </a:rPr>
              <a:t>• Draw the journal of ledger</a:t>
            </a:r>
          </a:p>
          <a:p>
            <a:pPr algn="l"/>
            <a:r>
              <a:rPr lang="en-US" sz="1800" b="0" i="0" u="none" strike="noStrike" baseline="0" dirty="0">
                <a:latin typeface="TimesNewRoman"/>
              </a:rPr>
              <a:t>• Record as “Cash Account” in the top-middle of the note. Cash Account is debited in the </a:t>
            </a:r>
            <a:r>
              <a:rPr lang="en-IN" sz="1800" b="0" i="0" u="none" strike="noStrike" baseline="0" dirty="0">
                <a:latin typeface="TimesNewRoman"/>
              </a:rPr>
              <a:t>Journal </a:t>
            </a:r>
            <a:r>
              <a:rPr lang="en-US" sz="1800" b="0" i="0" u="none" strike="noStrike" baseline="0" dirty="0">
                <a:latin typeface="TimesNewRoman"/>
              </a:rPr>
              <a:t>entry as such,  for this, left-hand side of this Cash Account has to be recorded. </a:t>
            </a:r>
          </a:p>
          <a:p>
            <a:pPr algn="l"/>
            <a:r>
              <a:rPr lang="en-US" sz="1800" b="0" i="0" u="none" strike="noStrike" baseline="0" dirty="0">
                <a:latin typeface="TimesNewRoman"/>
              </a:rPr>
              <a:t>(For this </a:t>
            </a:r>
            <a:r>
              <a:rPr lang="en-IN" sz="1800" b="0" i="0" u="none" strike="noStrike" baseline="0" dirty="0">
                <a:latin typeface="TimesNewRoman"/>
              </a:rPr>
              <a:t>transaction, </a:t>
            </a:r>
            <a:r>
              <a:rPr lang="en-US" sz="1800" b="0" i="0" u="none" strike="noStrike" baseline="0" dirty="0">
                <a:latin typeface="TimesNewRoman"/>
              </a:rPr>
              <a:t>now, credit side is ignored.)</a:t>
            </a:r>
          </a:p>
          <a:p>
            <a:pPr algn="l"/>
            <a:r>
              <a:rPr lang="en-US" sz="1800" b="0" i="0" u="none" strike="noStrike" baseline="0" dirty="0">
                <a:latin typeface="TimesNewRoman"/>
              </a:rPr>
              <a:t>• Enter the date Feb 25 2009 in the “Date Column” on the debit side of the ledger.</a:t>
            </a:r>
          </a:p>
          <a:p>
            <a:pPr algn="l"/>
            <a:r>
              <a:rPr lang="en-US" sz="1800" b="0" i="0" u="none" strike="noStrike" baseline="0" dirty="0">
                <a:latin typeface="TimesNewRoman"/>
              </a:rPr>
              <a:t>• Go to the Particulars Column and enter the word “To” (and write the name of the account in the</a:t>
            </a:r>
          </a:p>
          <a:p>
            <a:pPr algn="l"/>
            <a:r>
              <a:rPr lang="en-US" sz="1800" b="0" i="0" u="none" strike="noStrike" baseline="0" dirty="0">
                <a:latin typeface="TimesNewRoman"/>
              </a:rPr>
              <a:t>journal entry associated with credit aspect) Sales A/c.</a:t>
            </a:r>
            <a:endParaRPr lang="en-IN" dirty="0"/>
          </a:p>
        </p:txBody>
      </p:sp>
      <p:pic>
        <p:nvPicPr>
          <p:cNvPr id="4" name="Picture 3">
            <a:extLst>
              <a:ext uri="{FF2B5EF4-FFF2-40B4-BE49-F238E27FC236}">
                <a16:creationId xmlns:a16="http://schemas.microsoft.com/office/drawing/2014/main" id="{68560700-9A38-36C0-29E0-5CF22563181F}"/>
              </a:ext>
            </a:extLst>
          </p:cNvPr>
          <p:cNvPicPr>
            <a:picLocks noChangeAspect="1"/>
          </p:cNvPicPr>
          <p:nvPr/>
        </p:nvPicPr>
        <p:blipFill>
          <a:blip r:embed="rId2"/>
          <a:stretch>
            <a:fillRect/>
          </a:stretch>
        </p:blipFill>
        <p:spPr>
          <a:xfrm>
            <a:off x="128955" y="6416682"/>
            <a:ext cx="7373608" cy="1812918"/>
          </a:xfrm>
          <a:prstGeom prst="rect">
            <a:avLst/>
          </a:prstGeom>
        </p:spPr>
      </p:pic>
      <p:cxnSp>
        <p:nvCxnSpPr>
          <p:cNvPr id="7" name="Straight Connector 6">
            <a:extLst>
              <a:ext uri="{FF2B5EF4-FFF2-40B4-BE49-F238E27FC236}">
                <a16:creationId xmlns:a16="http://schemas.microsoft.com/office/drawing/2014/main" id="{F858E9F4-2F47-BB35-9281-EC4669E8A53E}"/>
              </a:ext>
            </a:extLst>
          </p:cNvPr>
          <p:cNvCxnSpPr>
            <a:cxnSpLocks/>
          </p:cNvCxnSpPr>
          <p:nvPr/>
        </p:nvCxnSpPr>
        <p:spPr>
          <a:xfrm>
            <a:off x="7502563" y="1535723"/>
            <a:ext cx="0" cy="6693877"/>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3FFA0B6-8ADF-C127-DE72-E84905901172}"/>
              </a:ext>
            </a:extLst>
          </p:cNvPr>
          <p:cNvSpPr txBox="1"/>
          <p:nvPr/>
        </p:nvSpPr>
        <p:spPr>
          <a:xfrm>
            <a:off x="7619793" y="1441937"/>
            <a:ext cx="7010608" cy="4524315"/>
          </a:xfrm>
          <a:prstGeom prst="rect">
            <a:avLst/>
          </a:prstGeom>
          <a:noFill/>
        </p:spPr>
        <p:txBody>
          <a:bodyPr wrap="square" rtlCol="0">
            <a:spAutoFit/>
          </a:bodyPr>
          <a:lstStyle/>
          <a:p>
            <a:pPr algn="l"/>
            <a:r>
              <a:rPr lang="en-US" sz="1800" b="0" i="0" u="none" strike="noStrike" baseline="0" dirty="0">
                <a:latin typeface="TimesNewRoman"/>
              </a:rPr>
              <a:t>For posting in the ledger:</a:t>
            </a:r>
          </a:p>
          <a:p>
            <a:pPr algn="l"/>
            <a:r>
              <a:rPr lang="en-US" sz="1800" b="0" i="0" u="none" strike="noStrike" baseline="0" dirty="0">
                <a:latin typeface="TimesNewRoman"/>
              </a:rPr>
              <a:t>(</a:t>
            </a:r>
            <a:r>
              <a:rPr lang="en-US" sz="1800" b="0" i="0" u="none" strike="noStrike" baseline="0" dirty="0" err="1">
                <a:latin typeface="TimesNewRoman"/>
              </a:rPr>
              <a:t>i</a:t>
            </a:r>
            <a:r>
              <a:rPr lang="en-US" sz="1800" b="0" i="0" u="none" strike="noStrike" baseline="0" dirty="0">
                <a:latin typeface="TimesNewRoman"/>
              </a:rPr>
              <a:t>) Identify the account: In this transaction two accounts are involved.</a:t>
            </a:r>
          </a:p>
          <a:p>
            <a:pPr algn="l"/>
            <a:r>
              <a:rPr lang="en-IN" sz="1800" b="0" i="0" u="none" strike="noStrike" baseline="0" dirty="0">
                <a:latin typeface="TimesNewRoman"/>
              </a:rPr>
              <a:t>1. Cash Account</a:t>
            </a:r>
          </a:p>
          <a:p>
            <a:pPr algn="l"/>
            <a:r>
              <a:rPr lang="en-IN" sz="1800" b="0" i="0" u="none" strike="noStrike" baseline="0" dirty="0">
                <a:latin typeface="TimesNewRoman"/>
              </a:rPr>
              <a:t>2. Sales Account</a:t>
            </a:r>
          </a:p>
          <a:p>
            <a:pPr algn="l"/>
            <a:endParaRPr lang="en-US" sz="1800" b="0" i="0" u="none" strike="noStrike" baseline="0" dirty="0">
              <a:latin typeface="TimesNewRoman"/>
            </a:endParaRPr>
          </a:p>
          <a:p>
            <a:pPr algn="l"/>
            <a:endParaRPr lang="en-US" dirty="0">
              <a:latin typeface="TimesNewRoman"/>
            </a:endParaRPr>
          </a:p>
          <a:p>
            <a:pPr algn="l"/>
            <a:endParaRPr lang="en-US" sz="1800" b="0" i="0" u="none" strike="noStrike" baseline="0" dirty="0">
              <a:latin typeface="TimesNewRoman"/>
            </a:endParaRPr>
          </a:p>
          <a:p>
            <a:r>
              <a:rPr lang="en-US" sz="1800" b="0" i="0" u="none" strike="noStrike" baseline="0" dirty="0">
                <a:latin typeface="TimesNewRoman"/>
              </a:rPr>
              <a:t>• Draw the journal of ledger</a:t>
            </a:r>
          </a:p>
          <a:p>
            <a:pPr algn="l"/>
            <a:r>
              <a:rPr lang="en-US" sz="1800" b="0" i="0" u="none" strike="noStrike" baseline="0" dirty="0">
                <a:latin typeface="TimesNewRoman"/>
              </a:rPr>
              <a:t>• Enter the name of the account as SALES ACCOUNT on the top-middle in bold letters.</a:t>
            </a:r>
          </a:p>
          <a:p>
            <a:pPr algn="l"/>
            <a:r>
              <a:rPr lang="en-US" sz="1800" b="0" i="0" u="none" strike="noStrike" baseline="0" dirty="0">
                <a:latin typeface="TimesNewRoman"/>
              </a:rPr>
              <a:t>• As the transaction is related to credit aspect, go to the credit side of the ledger and enter the date in</a:t>
            </a:r>
          </a:p>
          <a:p>
            <a:pPr algn="l"/>
            <a:r>
              <a:rPr lang="en-IN" sz="1800" b="0" i="0" u="none" strike="noStrike" baseline="0" dirty="0">
                <a:latin typeface="TimesNewRoman"/>
              </a:rPr>
              <a:t>the “Date Column.”</a:t>
            </a:r>
          </a:p>
          <a:p>
            <a:pPr algn="l"/>
            <a:r>
              <a:rPr lang="en-US" sz="1800" b="0" i="0" u="none" strike="noStrike" baseline="0" dirty="0">
                <a:latin typeface="TimesNewRoman"/>
              </a:rPr>
              <a:t>• Go to the “Particulars Column,” write the word “By” (followed by the name of the account debited</a:t>
            </a:r>
          </a:p>
          <a:p>
            <a:pPr algn="l"/>
            <a:r>
              <a:rPr lang="en-IN" sz="1800" b="0" i="0" u="none" strike="noStrike" baseline="0" dirty="0">
                <a:latin typeface="TimesNewRoman"/>
              </a:rPr>
              <a:t>in journal) Cash Account.</a:t>
            </a:r>
            <a:endParaRPr lang="en-IN" dirty="0"/>
          </a:p>
        </p:txBody>
      </p:sp>
      <p:pic>
        <p:nvPicPr>
          <p:cNvPr id="14" name="Picture 13">
            <a:extLst>
              <a:ext uri="{FF2B5EF4-FFF2-40B4-BE49-F238E27FC236}">
                <a16:creationId xmlns:a16="http://schemas.microsoft.com/office/drawing/2014/main" id="{EBE8C125-E62F-1FE3-0BE6-865B7BEC3D4A}"/>
              </a:ext>
            </a:extLst>
          </p:cNvPr>
          <p:cNvPicPr>
            <a:picLocks noChangeAspect="1"/>
          </p:cNvPicPr>
          <p:nvPr/>
        </p:nvPicPr>
        <p:blipFill>
          <a:blip r:embed="rId3"/>
          <a:stretch>
            <a:fillRect/>
          </a:stretch>
        </p:blipFill>
        <p:spPr>
          <a:xfrm>
            <a:off x="7619793" y="6416682"/>
            <a:ext cx="7010608" cy="1812918"/>
          </a:xfrm>
          <a:prstGeom prst="rect">
            <a:avLst/>
          </a:prstGeom>
        </p:spPr>
      </p:pic>
    </p:spTree>
    <p:extLst>
      <p:ext uri="{BB962C8B-B14F-4D97-AF65-F5344CB8AC3E}">
        <p14:creationId xmlns:p14="http://schemas.microsoft.com/office/powerpoint/2010/main" val="109001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8D38C9F-1CE9-F76A-636B-5F233259C589}"/>
              </a:ext>
            </a:extLst>
          </p:cNvPr>
          <p:cNvSpPr txBox="1"/>
          <p:nvPr/>
        </p:nvSpPr>
        <p:spPr>
          <a:xfrm>
            <a:off x="539261" y="2063262"/>
            <a:ext cx="6541477" cy="3170099"/>
          </a:xfrm>
          <a:prstGeom prst="rect">
            <a:avLst/>
          </a:prstGeom>
          <a:noFill/>
        </p:spPr>
        <p:txBody>
          <a:bodyPr wrap="square" rtlCol="0">
            <a:spAutoFit/>
          </a:bodyPr>
          <a:lstStyle/>
          <a:p>
            <a:pPr algn="l"/>
            <a:r>
              <a:rPr lang="en-US" sz="2000" b="0" i="0" u="none" strike="noStrike" baseline="0" dirty="0">
                <a:latin typeface="TimesNewRoman"/>
              </a:rPr>
              <a:t>Jan 15, 2009 Cash sales Rs 50,000; Cash received from Babu Rs 10,000; Commission earned Rs 5,000. You are required to </a:t>
            </a:r>
            <a:r>
              <a:rPr lang="en-US" sz="2000" b="0" i="0" u="none" strike="noStrike" baseline="0" dirty="0" err="1">
                <a:latin typeface="TimesNewRoman"/>
              </a:rPr>
              <a:t>journalise</a:t>
            </a:r>
            <a:r>
              <a:rPr lang="en-US" sz="2000" b="0" i="0" u="none" strike="noStrike" baseline="0" dirty="0">
                <a:latin typeface="TimesNewRoman"/>
              </a:rPr>
              <a:t> the above transaction and post it into the ledger.</a:t>
            </a:r>
          </a:p>
          <a:p>
            <a:pPr algn="l"/>
            <a:endParaRPr lang="en-US" sz="2000" dirty="0">
              <a:latin typeface="TimesNewRoman"/>
            </a:endParaRPr>
          </a:p>
          <a:p>
            <a:pPr algn="l"/>
            <a:r>
              <a:rPr lang="en-US" sz="2000" b="0" i="0" u="none" strike="noStrike" baseline="0" dirty="0">
                <a:latin typeface="MyriadPro-Regular"/>
              </a:rPr>
              <a:t>Feb 25, 2009            Cash A/c                      Dr.   65000</a:t>
            </a:r>
          </a:p>
          <a:p>
            <a:pPr algn="l"/>
            <a:r>
              <a:rPr lang="en-IN" sz="2000" b="0" i="0" u="none" strike="noStrike" baseline="0" dirty="0">
                <a:latin typeface="MyriadPro-Regular"/>
              </a:rPr>
              <a:t>                                           To Sales A/c                              50000</a:t>
            </a:r>
          </a:p>
          <a:p>
            <a:pPr algn="l"/>
            <a:r>
              <a:rPr lang="en-IN" sz="2000" b="0" i="0" u="none" strike="noStrike" baseline="0" dirty="0">
                <a:latin typeface="MyriadPro-Regular"/>
              </a:rPr>
              <a:t>                                           To Babu A/c                               10000</a:t>
            </a:r>
          </a:p>
          <a:p>
            <a:pPr algn="l"/>
            <a:r>
              <a:rPr lang="en-IN" sz="2000" b="0" i="0" u="none" strike="noStrike" baseline="0" dirty="0">
                <a:latin typeface="MyriadPro-Regular"/>
              </a:rPr>
              <a:t>                                           To Commission A/c                     5000</a:t>
            </a:r>
          </a:p>
          <a:p>
            <a:pPr algn="l"/>
            <a:r>
              <a:rPr lang="en-US" sz="2000" b="0" i="0" u="none" strike="noStrike" baseline="0" dirty="0">
                <a:latin typeface="MyriadPro-Regular"/>
              </a:rPr>
              <a:t>                     (Received cash on sales, from Babu, and commission)</a:t>
            </a:r>
            <a:endParaRPr lang="en-IN" sz="2000" dirty="0"/>
          </a:p>
        </p:txBody>
      </p:sp>
      <p:pic>
        <p:nvPicPr>
          <p:cNvPr id="6" name="Picture 5">
            <a:extLst>
              <a:ext uri="{FF2B5EF4-FFF2-40B4-BE49-F238E27FC236}">
                <a16:creationId xmlns:a16="http://schemas.microsoft.com/office/drawing/2014/main" id="{EA1672E3-496F-5272-6561-6BE89D98824F}"/>
              </a:ext>
            </a:extLst>
          </p:cNvPr>
          <p:cNvPicPr>
            <a:picLocks noChangeAspect="1"/>
          </p:cNvPicPr>
          <p:nvPr/>
        </p:nvPicPr>
        <p:blipFill>
          <a:blip r:embed="rId2"/>
          <a:stretch>
            <a:fillRect/>
          </a:stretch>
        </p:blipFill>
        <p:spPr>
          <a:xfrm>
            <a:off x="7315200" y="1312984"/>
            <a:ext cx="7401958" cy="6916615"/>
          </a:xfrm>
          <a:prstGeom prst="rect">
            <a:avLst/>
          </a:prstGeom>
        </p:spPr>
      </p:pic>
      <p:sp>
        <p:nvSpPr>
          <p:cNvPr id="7" name="TextBox 6">
            <a:extLst>
              <a:ext uri="{FF2B5EF4-FFF2-40B4-BE49-F238E27FC236}">
                <a16:creationId xmlns:a16="http://schemas.microsoft.com/office/drawing/2014/main" id="{AACBF2CB-3CC7-CCEC-3F46-FAF3CF67EBF5}"/>
              </a:ext>
            </a:extLst>
          </p:cNvPr>
          <p:cNvSpPr txBox="1"/>
          <p:nvPr/>
        </p:nvSpPr>
        <p:spPr>
          <a:xfrm>
            <a:off x="7549662" y="199291"/>
            <a:ext cx="6600091" cy="646331"/>
          </a:xfrm>
          <a:prstGeom prst="rect">
            <a:avLst/>
          </a:prstGeom>
          <a:noFill/>
        </p:spPr>
        <p:txBody>
          <a:bodyPr wrap="square" rtlCol="0">
            <a:spAutoFit/>
          </a:bodyPr>
          <a:lstStyle/>
          <a:p>
            <a:r>
              <a:rPr lang="en-IN" sz="3600" b="1" dirty="0">
                <a:solidFill>
                  <a:schemeClr val="accent6">
                    <a:lumMod val="75000"/>
                  </a:schemeClr>
                </a:solidFill>
              </a:rPr>
              <a:t>LEDGER :</a:t>
            </a:r>
          </a:p>
        </p:txBody>
      </p:sp>
    </p:spTree>
    <p:extLst>
      <p:ext uri="{BB962C8B-B14F-4D97-AF65-F5344CB8AC3E}">
        <p14:creationId xmlns:p14="http://schemas.microsoft.com/office/powerpoint/2010/main" val="1232539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C1FF94-D2E2-7306-B688-580173FC6066}"/>
              </a:ext>
            </a:extLst>
          </p:cNvPr>
          <p:cNvSpPr txBox="1"/>
          <p:nvPr/>
        </p:nvSpPr>
        <p:spPr>
          <a:xfrm>
            <a:off x="386862" y="1676400"/>
            <a:ext cx="10339754" cy="4339650"/>
          </a:xfrm>
          <a:prstGeom prst="rect">
            <a:avLst/>
          </a:prstGeom>
          <a:noFill/>
        </p:spPr>
        <p:txBody>
          <a:bodyPr wrap="square" rtlCol="0">
            <a:spAutoFit/>
          </a:bodyPr>
          <a:lstStyle/>
          <a:p>
            <a:pPr algn="l"/>
            <a:r>
              <a:rPr lang="en-US" sz="3600" b="1" i="0" u="none" strike="noStrike" baseline="0" dirty="0">
                <a:solidFill>
                  <a:schemeClr val="accent6">
                    <a:lumMod val="75000"/>
                  </a:schemeClr>
                </a:solidFill>
                <a:latin typeface="TimesNewRoman"/>
              </a:rPr>
              <a:t>PROBLEM :</a:t>
            </a:r>
          </a:p>
          <a:p>
            <a:pPr algn="l"/>
            <a:endParaRPr lang="en-US" sz="2400" dirty="0">
              <a:latin typeface="TimesNewRoman"/>
            </a:endParaRPr>
          </a:p>
          <a:p>
            <a:pPr algn="l"/>
            <a:r>
              <a:rPr lang="en-US" sz="2400" b="0" i="0" u="none" strike="noStrike" baseline="0" dirty="0">
                <a:latin typeface="TimesNewRoman"/>
              </a:rPr>
              <a:t>Journalize the following transactions in the books of Praveen and post them in the ledger and balance them.</a:t>
            </a:r>
          </a:p>
          <a:p>
            <a:pPr algn="l"/>
            <a:r>
              <a:rPr lang="en-US" sz="2400" b="0" i="0" u="none" strike="noStrike" baseline="0" dirty="0">
                <a:latin typeface="TimesNewRoman"/>
              </a:rPr>
              <a:t>Apr 2009 1 Bought goods for cash Rs 50,000.</a:t>
            </a:r>
          </a:p>
          <a:p>
            <a:pPr algn="l"/>
            <a:r>
              <a:rPr lang="en-US" sz="2400" b="0" i="0" u="none" strike="noStrike" baseline="0" dirty="0">
                <a:latin typeface="TimesNewRoman"/>
              </a:rPr>
              <a:t>2 Sold goods for cash Rs 90,000.</a:t>
            </a:r>
          </a:p>
          <a:p>
            <a:pPr algn="l"/>
            <a:r>
              <a:rPr lang="en-US" sz="2400" b="0" i="0" u="none" strike="noStrike" baseline="0" dirty="0">
                <a:latin typeface="TimesNewRoman"/>
              </a:rPr>
              <a:t>3 Bought goods for credit from Govind Rs 15,000.</a:t>
            </a:r>
          </a:p>
          <a:p>
            <a:pPr algn="l"/>
            <a:r>
              <a:rPr lang="en-US" sz="2400" b="0" i="0" u="none" strike="noStrike" baseline="0" dirty="0">
                <a:latin typeface="TimesNewRoman"/>
              </a:rPr>
              <a:t>4 Sold goods on credit to Roy Rs 10,000.</a:t>
            </a:r>
          </a:p>
          <a:p>
            <a:pPr algn="l"/>
            <a:r>
              <a:rPr lang="en-US" sz="2400" b="0" i="0" u="none" strike="noStrike" baseline="0" dirty="0">
                <a:latin typeface="TimesNewRoman"/>
              </a:rPr>
              <a:t>5 Received from Roy Rs 7,000.</a:t>
            </a:r>
          </a:p>
          <a:p>
            <a:pPr algn="l"/>
            <a:r>
              <a:rPr lang="en-US" sz="2400" b="0" i="0" u="none" strike="noStrike" baseline="0" dirty="0">
                <a:latin typeface="TimesNewRoman"/>
              </a:rPr>
              <a:t>6 Paid to Govind Rs 5,000.</a:t>
            </a:r>
          </a:p>
          <a:p>
            <a:pPr algn="l"/>
            <a:r>
              <a:rPr lang="en-US" sz="2400" b="0" i="0" u="none" strike="noStrike" baseline="0" dirty="0">
                <a:latin typeface="TimesNewRoman"/>
              </a:rPr>
              <a:t>7 Bought furniture for cash Rs 3,000.</a:t>
            </a:r>
            <a:endParaRPr lang="en-IN" sz="2400" dirty="0"/>
          </a:p>
        </p:txBody>
      </p:sp>
      <p:pic>
        <p:nvPicPr>
          <p:cNvPr id="4" name="Picture 3">
            <a:extLst>
              <a:ext uri="{FF2B5EF4-FFF2-40B4-BE49-F238E27FC236}">
                <a16:creationId xmlns:a16="http://schemas.microsoft.com/office/drawing/2014/main" id="{0A0745B0-E8F5-7012-4051-3E02BEEC0E26}"/>
              </a:ext>
            </a:extLst>
          </p:cNvPr>
          <p:cNvPicPr>
            <a:picLocks noChangeAspect="1"/>
          </p:cNvPicPr>
          <p:nvPr/>
        </p:nvPicPr>
        <p:blipFill>
          <a:blip r:embed="rId2"/>
          <a:stretch>
            <a:fillRect/>
          </a:stretch>
        </p:blipFill>
        <p:spPr>
          <a:xfrm>
            <a:off x="11359662" y="1336431"/>
            <a:ext cx="3270738" cy="6799199"/>
          </a:xfrm>
          <a:prstGeom prst="rect">
            <a:avLst/>
          </a:prstGeom>
        </p:spPr>
      </p:pic>
    </p:spTree>
    <p:extLst>
      <p:ext uri="{BB962C8B-B14F-4D97-AF65-F5344CB8AC3E}">
        <p14:creationId xmlns:p14="http://schemas.microsoft.com/office/powerpoint/2010/main" val="4294832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6C86C08-FA8C-5328-BA69-E28472758660}"/>
              </a:ext>
            </a:extLst>
          </p:cNvPr>
          <p:cNvSpPr txBox="1"/>
          <p:nvPr/>
        </p:nvSpPr>
        <p:spPr>
          <a:xfrm>
            <a:off x="140676" y="1242646"/>
            <a:ext cx="14489723" cy="4893647"/>
          </a:xfrm>
          <a:prstGeom prst="rect">
            <a:avLst/>
          </a:prstGeom>
          <a:noFill/>
        </p:spPr>
        <p:txBody>
          <a:bodyPr wrap="square" rtlCol="0">
            <a:spAutoFit/>
          </a:bodyPr>
          <a:lstStyle/>
          <a:p>
            <a:pPr algn="ctr"/>
            <a:r>
              <a:rPr lang="en-IN" sz="3600" b="1" i="0" u="none" strike="noStrike" baseline="0" dirty="0">
                <a:solidFill>
                  <a:schemeClr val="accent6">
                    <a:lumMod val="75000"/>
                  </a:schemeClr>
                </a:solidFill>
                <a:latin typeface="Times New Roman" panose="02020603050405020304" pitchFamily="18" charset="0"/>
              </a:rPr>
              <a:t>Trial Balance</a:t>
            </a:r>
          </a:p>
          <a:p>
            <a:pPr algn="l"/>
            <a:r>
              <a:rPr lang="en-US" sz="2000" b="0" i="0" u="none" strike="noStrike" baseline="0" dirty="0">
                <a:latin typeface="Times New Roman" panose="02020603050405020304" pitchFamily="18" charset="0"/>
              </a:rPr>
              <a:t>The Trial Balance is, as the name suggests, is a table where we lay out all our debit accounts and all our credit accounts to see if they balance or not.</a:t>
            </a:r>
          </a:p>
          <a:p>
            <a:pPr algn="l"/>
            <a:r>
              <a:rPr lang="en-US" sz="2000" b="0" i="0" u="none" strike="noStrike" baseline="0" dirty="0">
                <a:latin typeface="Times New Roman" panose="02020603050405020304" pitchFamily="18" charset="0"/>
              </a:rPr>
              <a:t>A trial balance is important because it acts as a summary of all of our accounts. By looking at our</a:t>
            </a:r>
            <a:r>
              <a:rPr lang="en-US" sz="2000" dirty="0">
                <a:latin typeface="Times New Roman" panose="02020603050405020304" pitchFamily="18" charset="0"/>
              </a:rPr>
              <a:t> </a:t>
            </a:r>
            <a:r>
              <a:rPr lang="en-US" sz="2000" b="0" i="0" u="none" strike="noStrike" baseline="0" dirty="0">
                <a:latin typeface="Times New Roman" panose="02020603050405020304" pitchFamily="18" charset="0"/>
              </a:rPr>
              <a:t>trial balance, we can immediately see our bank balance, our loan balance, our owner‘s equity balance. In fact, we can immediately see the balance of every single account in our business.</a:t>
            </a:r>
          </a:p>
          <a:p>
            <a:pPr algn="l"/>
            <a:endParaRPr lang="en-US" sz="2000" dirty="0">
              <a:latin typeface="Times New Roman" panose="02020603050405020304" pitchFamily="18" charset="0"/>
            </a:endParaRPr>
          </a:p>
          <a:p>
            <a:pPr algn="l"/>
            <a:r>
              <a:rPr lang="en-US" sz="2000" b="1" i="0" u="none" strike="noStrike" baseline="0" dirty="0">
                <a:latin typeface="Times New Roman" panose="02020603050405020304" pitchFamily="18" charset="0"/>
              </a:rPr>
              <a:t>How to Make a Trial Balance</a:t>
            </a:r>
            <a:r>
              <a:rPr lang="en-US" sz="2000" b="1" dirty="0">
                <a:latin typeface="Times New Roman" panose="02020603050405020304" pitchFamily="18" charset="0"/>
              </a:rPr>
              <a:t> : </a:t>
            </a:r>
            <a:r>
              <a:rPr lang="en-US" sz="2000" b="0" i="0" u="none" strike="noStrike" baseline="0" dirty="0">
                <a:latin typeface="Times New Roman" panose="02020603050405020304" pitchFamily="18" charset="0"/>
              </a:rPr>
              <a:t>we take all the balances from our ledgers and enter them into our trial balance table.</a:t>
            </a:r>
          </a:p>
          <a:p>
            <a:pPr algn="l"/>
            <a:endParaRPr lang="en-US" sz="2000" b="0" i="0" u="none" strike="noStrike" baseline="0" dirty="0">
              <a:latin typeface="Times New Roman" panose="02020603050405020304" pitchFamily="18" charset="0"/>
            </a:endParaRPr>
          </a:p>
          <a:p>
            <a:pPr algn="l"/>
            <a:r>
              <a:rPr lang="en-IN" sz="2000" b="0" i="0" u="none" strike="noStrike" baseline="0" dirty="0">
                <a:latin typeface="Times New Roman" panose="02020603050405020304" pitchFamily="18" charset="0"/>
              </a:rPr>
              <a:t>Remember the accounting equation:</a:t>
            </a:r>
          </a:p>
          <a:p>
            <a:pPr algn="l"/>
            <a:r>
              <a:rPr lang="en-US" sz="2000" b="1" i="0" u="none" strike="noStrike" baseline="0" dirty="0">
                <a:latin typeface="Times New Roman" panose="02020603050405020304" pitchFamily="18" charset="0"/>
              </a:rPr>
              <a:t>DEBIT SIDE Assets + Expenses + Drawings</a:t>
            </a:r>
          </a:p>
          <a:p>
            <a:pPr algn="l"/>
            <a:r>
              <a:rPr lang="en-US" sz="2000" b="1" i="0" u="none" strike="noStrike" baseline="0" dirty="0">
                <a:latin typeface="Times New Roman" panose="02020603050405020304" pitchFamily="18" charset="0"/>
              </a:rPr>
              <a:t>CREDIT SIDE Liabilities + Revenue</a:t>
            </a:r>
            <a:r>
              <a:rPr lang="en-US" sz="2000" b="1" dirty="0">
                <a:latin typeface="Times New Roman" panose="02020603050405020304" pitchFamily="18" charset="0"/>
              </a:rPr>
              <a:t> / Income</a:t>
            </a:r>
            <a:r>
              <a:rPr lang="en-US" sz="2000" b="1" i="0" u="none" strike="noStrike" baseline="0" dirty="0">
                <a:latin typeface="Times New Roman" panose="02020603050405020304" pitchFamily="18" charset="0"/>
              </a:rPr>
              <a:t> + Owners Equity</a:t>
            </a:r>
            <a:endParaRPr lang="en-US" sz="2000" b="1" dirty="0">
              <a:latin typeface="Times New Roman" panose="02020603050405020304" pitchFamily="18" charset="0"/>
            </a:endParaRPr>
          </a:p>
          <a:p>
            <a:pPr algn="l"/>
            <a:r>
              <a:rPr lang="en-US" sz="2000" b="1" dirty="0">
                <a:solidFill>
                  <a:schemeClr val="accent6">
                    <a:lumMod val="75000"/>
                  </a:schemeClr>
                </a:solidFill>
                <a:latin typeface="Times New Roman" panose="02020603050405020304" pitchFamily="18" charset="0"/>
              </a:rPr>
              <a:t>             </a:t>
            </a:r>
          </a:p>
          <a:p>
            <a:pPr algn="l"/>
            <a:r>
              <a:rPr lang="en-US" sz="2000" b="1" dirty="0">
                <a:solidFill>
                  <a:schemeClr val="accent6">
                    <a:lumMod val="75000"/>
                  </a:schemeClr>
                </a:solidFill>
                <a:latin typeface="Times New Roman" panose="02020603050405020304" pitchFamily="18" charset="0"/>
              </a:rPr>
              <a:t>                                                                                               </a:t>
            </a:r>
            <a:r>
              <a:rPr lang="en-US" sz="3600" b="1" dirty="0">
                <a:solidFill>
                  <a:schemeClr val="accent6">
                    <a:lumMod val="75000"/>
                  </a:schemeClr>
                </a:solidFill>
                <a:latin typeface="Times New Roman" panose="02020603050405020304" pitchFamily="18" charset="0"/>
              </a:rPr>
              <a:t>FORMAT</a:t>
            </a:r>
            <a:endParaRPr lang="en-US" sz="3600" b="1" i="0" u="none" strike="noStrike" baseline="0" dirty="0">
              <a:solidFill>
                <a:schemeClr val="accent6">
                  <a:lumMod val="75000"/>
                </a:schemeClr>
              </a:solidFill>
              <a:latin typeface="Times New Roman" panose="02020603050405020304" pitchFamily="18" charset="0"/>
            </a:endParaRPr>
          </a:p>
        </p:txBody>
      </p:sp>
      <p:pic>
        <p:nvPicPr>
          <p:cNvPr id="3074" name="Picture 2">
            <a:extLst>
              <a:ext uri="{FF2B5EF4-FFF2-40B4-BE49-F238E27FC236}">
                <a16:creationId xmlns:a16="http://schemas.microsoft.com/office/drawing/2014/main" id="{2D0E3DF6-D728-A891-1601-36C29DCEAE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107723"/>
            <a:ext cx="14630400" cy="2274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317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8D588B3-853D-5798-4573-C86EB125F928}"/>
              </a:ext>
            </a:extLst>
          </p:cNvPr>
          <p:cNvSpPr txBox="1"/>
          <p:nvPr/>
        </p:nvSpPr>
        <p:spPr>
          <a:xfrm>
            <a:off x="175846" y="1336430"/>
            <a:ext cx="5287108" cy="6463308"/>
          </a:xfrm>
          <a:prstGeom prst="rect">
            <a:avLst/>
          </a:prstGeom>
          <a:noFill/>
        </p:spPr>
        <p:txBody>
          <a:bodyPr wrap="square" rtlCol="0">
            <a:spAutoFit/>
          </a:bodyPr>
          <a:lstStyle/>
          <a:p>
            <a:pPr algn="l"/>
            <a:r>
              <a:rPr lang="en-US" b="1" i="0" dirty="0">
                <a:solidFill>
                  <a:schemeClr val="accent6">
                    <a:lumMod val="75000"/>
                  </a:schemeClr>
                </a:solidFill>
                <a:effectLst/>
                <a:latin typeface="Times New Roman" panose="02020603050405020304" pitchFamily="18" charset="0"/>
                <a:cs typeface="Times New Roman" panose="02020603050405020304" pitchFamily="18" charset="0"/>
              </a:rPr>
              <a:t>Items recorded on the debit side of a Trial Balance:</a:t>
            </a:r>
          </a:p>
          <a:p>
            <a:pPr algn="l"/>
            <a:endParaRPr lang="en-US" b="0" i="0" dirty="0">
              <a:solidFill>
                <a:srgbClr val="000000"/>
              </a:solidFill>
              <a:effectLst/>
              <a:latin typeface="Times New Roman" panose="02020603050405020304" pitchFamily="18" charset="0"/>
              <a:cs typeface="Times New Roman" panose="02020603050405020304" pitchFamily="18" charset="0"/>
            </a:endParaRPr>
          </a:p>
          <a:p>
            <a:pPr algn="l"/>
            <a:r>
              <a:rPr lang="en-US" b="0" i="0" dirty="0">
                <a:solidFill>
                  <a:srgbClr val="000000"/>
                </a:solidFill>
                <a:effectLst/>
                <a:latin typeface="Times New Roman" panose="02020603050405020304" pitchFamily="18" charset="0"/>
                <a:cs typeface="Times New Roman" panose="02020603050405020304" pitchFamily="18" charset="0"/>
              </a:rPr>
              <a:t>1. Assets Account Examples: Property, Furniture, Computer equipment, Motor vehicle, Trade receivables, Cash and cash equivalent -cash, cash and cash equivalent - bank, Petty cash, other receivables etc.</a:t>
            </a:r>
          </a:p>
          <a:p>
            <a:pPr algn="l"/>
            <a:r>
              <a:rPr lang="en-US" b="0" i="0" dirty="0">
                <a:solidFill>
                  <a:srgbClr val="000000"/>
                </a:solidFill>
                <a:effectLst/>
                <a:latin typeface="Times New Roman" panose="02020603050405020304" pitchFamily="18" charset="0"/>
                <a:cs typeface="Times New Roman" panose="02020603050405020304" pitchFamily="18" charset="0"/>
              </a:rPr>
              <a:t>2. Expenses Account Examples : Ordinary goods purchased, Rent, Electricity, Telephone, Water, Wages, Insurance, Advertising, General expenses, Bad debts, Depreciation, Carriage inwards, Carriage inwards, Returns inwards, Discount allowed, etc.</a:t>
            </a:r>
          </a:p>
          <a:p>
            <a:pPr algn="l"/>
            <a:r>
              <a:rPr lang="en-US" b="0" i="0" dirty="0">
                <a:solidFill>
                  <a:srgbClr val="000000"/>
                </a:solidFill>
                <a:effectLst/>
                <a:latin typeface="Times New Roman" panose="02020603050405020304" pitchFamily="18" charset="0"/>
                <a:cs typeface="Times New Roman" panose="02020603050405020304" pitchFamily="18" charset="0"/>
              </a:rPr>
              <a:t>3. Drawings</a:t>
            </a:r>
          </a:p>
          <a:p>
            <a:pPr algn="l"/>
            <a:endParaRPr lang="en-US" dirty="0">
              <a:solidFill>
                <a:srgbClr val="000000"/>
              </a:solidFill>
              <a:latin typeface="Times New Roman" panose="02020603050405020304" pitchFamily="18" charset="0"/>
              <a:cs typeface="Times New Roman" panose="02020603050405020304" pitchFamily="18" charset="0"/>
            </a:endParaRPr>
          </a:p>
          <a:p>
            <a:pPr algn="l"/>
            <a:r>
              <a:rPr lang="en-US" b="1" i="0" dirty="0">
                <a:solidFill>
                  <a:schemeClr val="accent6">
                    <a:lumMod val="75000"/>
                  </a:schemeClr>
                </a:solidFill>
                <a:effectLst/>
                <a:latin typeface="Times New Roman" panose="02020603050405020304" pitchFamily="18" charset="0"/>
                <a:cs typeface="Times New Roman" panose="02020603050405020304" pitchFamily="18" charset="0"/>
              </a:rPr>
              <a:t>Items recorded on the credit side of a Trial Balance:</a:t>
            </a:r>
          </a:p>
          <a:p>
            <a:pPr algn="l"/>
            <a:endParaRPr lang="en-US" b="0" i="0" dirty="0">
              <a:solidFill>
                <a:srgbClr val="000000"/>
              </a:solidFill>
              <a:effectLst/>
              <a:latin typeface="Times New Roman" panose="02020603050405020304" pitchFamily="18" charset="0"/>
              <a:cs typeface="Times New Roman" panose="02020603050405020304" pitchFamily="18" charset="0"/>
            </a:endParaRPr>
          </a:p>
          <a:p>
            <a:pPr algn="l"/>
            <a:r>
              <a:rPr lang="en-US" b="0" i="0" dirty="0">
                <a:solidFill>
                  <a:srgbClr val="000000"/>
                </a:solidFill>
                <a:effectLst/>
                <a:latin typeface="Times New Roman" panose="02020603050405020304" pitchFamily="18" charset="0"/>
                <a:cs typeface="Times New Roman" panose="02020603050405020304" pitchFamily="18" charset="0"/>
              </a:rPr>
              <a:t>1. Liabilities Account Examples: Trade payables, Loans, Bank overdraft, other payables, etc.</a:t>
            </a:r>
          </a:p>
          <a:p>
            <a:pPr algn="l"/>
            <a:r>
              <a:rPr lang="en-US" b="0" i="0" dirty="0">
                <a:solidFill>
                  <a:srgbClr val="000000"/>
                </a:solidFill>
                <a:effectLst/>
                <a:latin typeface="Times New Roman" panose="02020603050405020304" pitchFamily="18" charset="0"/>
                <a:cs typeface="Times New Roman" panose="02020603050405020304" pitchFamily="18" charset="0"/>
              </a:rPr>
              <a:t>2. Incomes Account Examples : Commission received, Interest received, Rent received, discount received, dividend received, purchase returns, etc.</a:t>
            </a:r>
          </a:p>
          <a:p>
            <a:pPr algn="l"/>
            <a:r>
              <a:rPr lang="en-US" b="0" i="0" dirty="0">
                <a:solidFill>
                  <a:srgbClr val="000000"/>
                </a:solidFill>
                <a:effectLst/>
                <a:latin typeface="Times New Roman" panose="02020603050405020304" pitchFamily="18" charset="0"/>
                <a:cs typeface="Times New Roman" panose="02020603050405020304" pitchFamily="18" charset="0"/>
              </a:rPr>
              <a:t>3. Capital</a:t>
            </a:r>
            <a:endParaRPr lang="en-US" dirty="0">
              <a:solidFill>
                <a:srgbClr val="000000"/>
              </a:solidFill>
              <a:latin typeface="Times New Roman" panose="02020603050405020304" pitchFamily="18" charset="0"/>
              <a:cs typeface="Times New Roman" panose="02020603050405020304" pitchFamily="18" charset="0"/>
            </a:endParaRPr>
          </a:p>
          <a:p>
            <a:pPr algn="l"/>
            <a:r>
              <a:rPr lang="en-US" b="0" i="0" dirty="0">
                <a:solidFill>
                  <a:srgbClr val="000000"/>
                </a:solidFill>
                <a:effectLst/>
                <a:latin typeface="Times New Roman" panose="02020603050405020304" pitchFamily="18" charset="0"/>
                <a:cs typeface="Times New Roman" panose="02020603050405020304" pitchFamily="18" charset="0"/>
              </a:rPr>
              <a:t>4. Provision</a:t>
            </a:r>
          </a:p>
        </p:txBody>
      </p:sp>
      <p:pic>
        <p:nvPicPr>
          <p:cNvPr id="7" name="Picture 6">
            <a:extLst>
              <a:ext uri="{FF2B5EF4-FFF2-40B4-BE49-F238E27FC236}">
                <a16:creationId xmlns:a16="http://schemas.microsoft.com/office/drawing/2014/main" id="{2021A824-2E3C-A79D-3620-C4F894BD4189}"/>
              </a:ext>
            </a:extLst>
          </p:cNvPr>
          <p:cNvPicPr>
            <a:picLocks noChangeAspect="1"/>
          </p:cNvPicPr>
          <p:nvPr/>
        </p:nvPicPr>
        <p:blipFill>
          <a:blip r:embed="rId2"/>
          <a:stretch>
            <a:fillRect/>
          </a:stretch>
        </p:blipFill>
        <p:spPr>
          <a:xfrm>
            <a:off x="6166338" y="1336430"/>
            <a:ext cx="8464061" cy="6893169"/>
          </a:xfrm>
          <a:prstGeom prst="rect">
            <a:avLst/>
          </a:prstGeom>
        </p:spPr>
      </p:pic>
    </p:spTree>
    <p:extLst>
      <p:ext uri="{BB962C8B-B14F-4D97-AF65-F5344CB8AC3E}">
        <p14:creationId xmlns:p14="http://schemas.microsoft.com/office/powerpoint/2010/main" val="217215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BA2D68-B7F7-2E94-BF52-AFAAC5C7662C}"/>
              </a:ext>
            </a:extLst>
          </p:cNvPr>
          <p:cNvSpPr txBox="1"/>
          <p:nvPr/>
        </p:nvSpPr>
        <p:spPr>
          <a:xfrm>
            <a:off x="187568" y="1652954"/>
            <a:ext cx="8417169" cy="6247864"/>
          </a:xfrm>
          <a:prstGeom prst="rect">
            <a:avLst/>
          </a:prstGeom>
          <a:noFill/>
        </p:spPr>
        <p:txBody>
          <a:bodyPr wrap="square">
            <a:spAutoFit/>
          </a:bodyPr>
          <a:lstStyle/>
          <a:p>
            <a:pPr algn="l"/>
            <a:r>
              <a:rPr lang="en-US" sz="1600" b="0" i="0" u="none" strike="noStrike" baseline="0" dirty="0">
                <a:latin typeface="TimesNewRoman"/>
              </a:rPr>
              <a:t>Debit balances: Assets, Drawings, Debtors, Losses and Expenses</a:t>
            </a:r>
          </a:p>
          <a:p>
            <a:pPr algn="l"/>
            <a:r>
              <a:rPr lang="en-US" sz="1600" b="0" i="0" u="none" strike="noStrike" baseline="0" dirty="0">
                <a:latin typeface="TimesNewRoman"/>
              </a:rPr>
              <a:t>Credit balances: Liabilities, Capital, Creditors, Gains and Incomes</a:t>
            </a:r>
          </a:p>
          <a:p>
            <a:pPr algn="l"/>
            <a:endParaRPr lang="en-US" sz="1600" b="0" i="0" u="none" strike="noStrike" baseline="0" dirty="0">
              <a:latin typeface="TimesNewRoman"/>
            </a:endParaRPr>
          </a:p>
          <a:p>
            <a:pPr algn="l"/>
            <a:r>
              <a:rPr lang="en-US" sz="1600" b="0" i="0" u="none" strike="noStrike" baseline="0" dirty="0">
                <a:latin typeface="TimesNewRoman"/>
              </a:rPr>
              <a:t>Each item is explained here, why it is classified as Debit balance or Credit balance</a:t>
            </a:r>
          </a:p>
          <a:p>
            <a:pPr algn="l"/>
            <a:endParaRPr lang="en-US" sz="1600" b="0" i="0" u="none" strike="noStrike" baseline="0" dirty="0">
              <a:latin typeface="TimesNewRoman"/>
            </a:endParaRPr>
          </a:p>
          <a:p>
            <a:pPr algn="l"/>
            <a:r>
              <a:rPr lang="en-IN" sz="1600" b="0" i="0" u="none" strike="noStrike" baseline="0" dirty="0">
                <a:latin typeface="TimesNewRoman"/>
              </a:rPr>
              <a:t>1. Salaries – Nominal A/c – Expense </a:t>
            </a:r>
            <a:r>
              <a:rPr lang="en-IN" sz="1600" b="0" i="0" u="none" strike="noStrike" baseline="0" dirty="0" err="1">
                <a:latin typeface="TimesNewRoman"/>
              </a:rPr>
              <a:t>Dr.</a:t>
            </a:r>
            <a:r>
              <a:rPr lang="en-IN" sz="1600" b="0" i="0" u="none" strike="noStrike" baseline="0" dirty="0">
                <a:latin typeface="TimesNewRoman"/>
              </a:rPr>
              <a:t> Balance</a:t>
            </a:r>
          </a:p>
          <a:p>
            <a:pPr algn="l"/>
            <a:r>
              <a:rPr lang="en-US" sz="1600" b="0" i="0" u="none" strike="noStrike" baseline="0" dirty="0">
                <a:latin typeface="TimesNewRoman"/>
              </a:rPr>
              <a:t>2. Sales – Real A/c – Goods Cr. Balance</a:t>
            </a:r>
          </a:p>
          <a:p>
            <a:pPr algn="l"/>
            <a:r>
              <a:rPr lang="en-US" sz="1600" b="0" i="0" u="none" strike="noStrike" baseline="0" dirty="0">
                <a:latin typeface="TimesNewRoman"/>
              </a:rPr>
              <a:t>3. Plant and Machinery – Real A/c – Assets Dr. Balance</a:t>
            </a:r>
          </a:p>
          <a:p>
            <a:pPr algn="l"/>
            <a:r>
              <a:rPr lang="en-US" sz="1600" b="0" i="0" u="none" strike="noStrike" baseline="0" dirty="0">
                <a:latin typeface="TimesNewRoman"/>
              </a:rPr>
              <a:t>4. Commission paid – Nominal A/c – Expense Dr. Balance</a:t>
            </a:r>
          </a:p>
          <a:p>
            <a:pPr algn="l"/>
            <a:r>
              <a:rPr lang="en-US" sz="1600" b="0" i="0" u="none" strike="noStrike" baseline="0" dirty="0">
                <a:latin typeface="TimesNewRoman"/>
              </a:rPr>
              <a:t>5. Purchases – Real A/c – Goods Dr. Balance</a:t>
            </a:r>
          </a:p>
          <a:p>
            <a:pPr algn="l"/>
            <a:r>
              <a:rPr lang="en-US" sz="1600" b="0" i="0" u="none" strike="noStrike" baseline="0" dirty="0">
                <a:latin typeface="TimesNewRoman"/>
              </a:rPr>
              <a:t>6. Stock – Real A/c – Goods Dr. Balance</a:t>
            </a:r>
          </a:p>
          <a:p>
            <a:pPr algn="l"/>
            <a:r>
              <a:rPr lang="en-IN" sz="1600" b="0" i="0" u="none" strike="noStrike" baseline="0" dirty="0">
                <a:latin typeface="TimesNewRoman"/>
              </a:rPr>
              <a:t>7. Repairs – Nominal A/c – Expense </a:t>
            </a:r>
            <a:r>
              <a:rPr lang="en-IN" sz="1600" b="0" i="0" u="none" strike="noStrike" baseline="0" dirty="0" err="1">
                <a:latin typeface="TimesNewRoman"/>
              </a:rPr>
              <a:t>Dr.</a:t>
            </a:r>
            <a:r>
              <a:rPr lang="en-IN" sz="1600" b="0" i="0" u="none" strike="noStrike" baseline="0" dirty="0">
                <a:latin typeface="TimesNewRoman"/>
              </a:rPr>
              <a:t> Balance</a:t>
            </a:r>
          </a:p>
          <a:p>
            <a:pPr algn="l"/>
            <a:r>
              <a:rPr lang="en-US" sz="1600" b="0" i="0" u="none" strike="noStrike" baseline="0" dirty="0">
                <a:latin typeface="TimesNewRoman"/>
              </a:rPr>
              <a:t>8. Sundry Expenses – Nominal A/c – Expense Dr. Balance</a:t>
            </a:r>
          </a:p>
          <a:p>
            <a:pPr algn="l"/>
            <a:r>
              <a:rPr lang="en-US" sz="1600" b="0" i="0" u="none" strike="noStrike" baseline="0" dirty="0">
                <a:latin typeface="TimesNewRoman"/>
              </a:rPr>
              <a:t>9. Returns Inward – Real A/c – Goods Dr. Balance</a:t>
            </a:r>
          </a:p>
          <a:p>
            <a:pPr algn="l"/>
            <a:r>
              <a:rPr lang="en-US" sz="1600" b="0" i="0" u="none" strike="noStrike" baseline="0" dirty="0">
                <a:latin typeface="TimesNewRoman"/>
              </a:rPr>
              <a:t>10. Returns Outward – Real A/c – Goods Cr. Balance</a:t>
            </a:r>
          </a:p>
          <a:p>
            <a:pPr algn="l"/>
            <a:r>
              <a:rPr lang="en-US" sz="1600" b="0" i="0" u="none" strike="noStrike" baseline="0" dirty="0">
                <a:latin typeface="TimesNewRoman"/>
              </a:rPr>
              <a:t>11. Discount allowed – Nominal A/c – Loss Dr. Balance</a:t>
            </a:r>
          </a:p>
          <a:p>
            <a:pPr algn="l"/>
            <a:r>
              <a:rPr lang="en-US" sz="1600" b="0" i="0" u="none" strike="noStrike" baseline="0" dirty="0">
                <a:latin typeface="TimesNewRoman"/>
              </a:rPr>
              <a:t>12. Rent and rates – Nominal A/c – Expense Dr. Balance</a:t>
            </a:r>
          </a:p>
          <a:p>
            <a:pPr algn="l"/>
            <a:r>
              <a:rPr lang="en-US" sz="1600" b="0" i="0" u="none" strike="noStrike" baseline="0" dirty="0">
                <a:latin typeface="TimesNewRoman"/>
              </a:rPr>
              <a:t>13. Sundry creditors – Personal A/c – Supplier Cr. Balance</a:t>
            </a:r>
          </a:p>
          <a:p>
            <a:pPr algn="l"/>
            <a:r>
              <a:rPr lang="en-US" sz="1600" b="0" i="0" u="none" strike="noStrike" baseline="0" dirty="0">
                <a:latin typeface="TimesNewRoman"/>
              </a:rPr>
              <a:t>14. Sundry debtors – Personal A/c – Customer Dr. Balance</a:t>
            </a:r>
          </a:p>
          <a:p>
            <a:pPr algn="l"/>
            <a:r>
              <a:rPr lang="en-IN" sz="1600" b="0" i="0" u="none" strike="noStrike" baseline="0" dirty="0">
                <a:latin typeface="TimesNewRoman"/>
              </a:rPr>
              <a:t>15. Carriage inwards – Nominal A/c – Expenses </a:t>
            </a:r>
            <a:r>
              <a:rPr lang="en-IN" sz="1600" b="0" i="0" u="none" strike="noStrike" baseline="0" dirty="0" err="1">
                <a:latin typeface="TimesNewRoman"/>
              </a:rPr>
              <a:t>Dr.</a:t>
            </a:r>
            <a:r>
              <a:rPr lang="en-IN" sz="1600" b="0" i="0" u="none" strike="noStrike" baseline="0" dirty="0">
                <a:latin typeface="TimesNewRoman"/>
              </a:rPr>
              <a:t> Balance</a:t>
            </a:r>
          </a:p>
          <a:p>
            <a:pPr algn="l"/>
            <a:r>
              <a:rPr lang="en-IN" sz="1600" b="0" i="0" u="none" strike="noStrike" baseline="0" dirty="0">
                <a:latin typeface="TimesNewRoman"/>
              </a:rPr>
              <a:t>16. Travelling expenses – Nominal A/c – Expenses </a:t>
            </a:r>
            <a:r>
              <a:rPr lang="en-IN" sz="1600" b="0" i="0" u="none" strike="noStrike" baseline="0" dirty="0" err="1">
                <a:latin typeface="TimesNewRoman"/>
              </a:rPr>
              <a:t>Dr.</a:t>
            </a:r>
            <a:r>
              <a:rPr lang="en-IN" sz="1600" b="0" i="0" u="none" strike="noStrike" baseline="0" dirty="0">
                <a:latin typeface="TimesNewRoman"/>
              </a:rPr>
              <a:t> Balance</a:t>
            </a:r>
          </a:p>
          <a:p>
            <a:pPr algn="l"/>
            <a:r>
              <a:rPr lang="en-US" sz="1600" b="0" i="0" u="none" strike="noStrike" baseline="0" dirty="0">
                <a:latin typeface="TimesNewRoman"/>
              </a:rPr>
              <a:t>17. Drawings – Personal A/c – Proprietor (owner) Dr. Balance</a:t>
            </a:r>
          </a:p>
          <a:p>
            <a:pPr algn="l"/>
            <a:r>
              <a:rPr lang="en-US" sz="1600" b="0" i="0" u="none" strike="noStrike" baseline="0" dirty="0">
                <a:latin typeface="TimesNewRoman"/>
              </a:rPr>
              <a:t>18. Investments – Real A/c – Asset Dr. Balance</a:t>
            </a:r>
          </a:p>
          <a:p>
            <a:pPr algn="l"/>
            <a:r>
              <a:rPr lang="en-IN" sz="1600" b="0" i="0" u="none" strike="noStrike" baseline="0" dirty="0">
                <a:latin typeface="TimesNewRoman"/>
              </a:rPr>
              <a:t>19. Capital 1.4.2009 – Personal A/c – Owner Cr. Balance</a:t>
            </a:r>
          </a:p>
          <a:p>
            <a:pPr algn="l"/>
            <a:r>
              <a:rPr lang="en-US" sz="1600" b="0" i="0" u="none" strike="noStrike" baseline="0" dirty="0">
                <a:latin typeface="TimesNewRoman"/>
              </a:rPr>
              <a:t>20. Cash at Bank – Real A/c – Asset Dr. Balance</a:t>
            </a:r>
            <a:endParaRPr lang="en-IN" sz="1600" dirty="0"/>
          </a:p>
        </p:txBody>
      </p:sp>
      <p:pic>
        <p:nvPicPr>
          <p:cNvPr id="5" name="Picture 4">
            <a:extLst>
              <a:ext uri="{FF2B5EF4-FFF2-40B4-BE49-F238E27FC236}">
                <a16:creationId xmlns:a16="http://schemas.microsoft.com/office/drawing/2014/main" id="{2F8870E5-064B-BDD7-E56B-8303D108DF68}"/>
              </a:ext>
            </a:extLst>
          </p:cNvPr>
          <p:cNvPicPr>
            <a:picLocks noChangeAspect="1"/>
          </p:cNvPicPr>
          <p:nvPr/>
        </p:nvPicPr>
        <p:blipFill>
          <a:blip r:embed="rId2"/>
          <a:stretch>
            <a:fillRect/>
          </a:stretch>
        </p:blipFill>
        <p:spPr>
          <a:xfrm>
            <a:off x="7315200" y="4349262"/>
            <a:ext cx="7315200" cy="3880338"/>
          </a:xfrm>
          <a:prstGeom prst="rect">
            <a:avLst/>
          </a:prstGeom>
        </p:spPr>
      </p:pic>
    </p:spTree>
    <p:extLst>
      <p:ext uri="{BB962C8B-B14F-4D97-AF65-F5344CB8AC3E}">
        <p14:creationId xmlns:p14="http://schemas.microsoft.com/office/powerpoint/2010/main" val="17456316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CF73B6-54A2-0F4B-2A7F-F171DA5DCF90}"/>
              </a:ext>
            </a:extLst>
          </p:cNvPr>
          <p:cNvSpPr txBox="1"/>
          <p:nvPr/>
        </p:nvSpPr>
        <p:spPr>
          <a:xfrm>
            <a:off x="257908" y="1641231"/>
            <a:ext cx="9401906" cy="6463308"/>
          </a:xfrm>
          <a:prstGeom prst="rect">
            <a:avLst/>
          </a:prstGeom>
          <a:noFill/>
        </p:spPr>
        <p:txBody>
          <a:bodyPr wrap="square">
            <a:spAutoFit/>
          </a:bodyPr>
          <a:lstStyle/>
          <a:p>
            <a:pPr algn="l"/>
            <a:r>
              <a:rPr lang="en-US" b="0" i="0" u="none" strike="noStrike" baseline="0" dirty="0">
                <a:latin typeface="TimesNewRoman"/>
              </a:rPr>
              <a:t>The following balances were extracted from the ledger of  Vas Dev on Mar 31, 2009. Prepare a </a:t>
            </a:r>
            <a:r>
              <a:rPr lang="en-US" b="0" i="0" u="none" strike="noStrike" baseline="0" dirty="0" err="1">
                <a:latin typeface="TimesNewRoman"/>
              </a:rPr>
              <a:t>TrialBalance</a:t>
            </a:r>
            <a:r>
              <a:rPr lang="en-US" b="0" i="0" u="none" strike="noStrike" baseline="0" dirty="0">
                <a:latin typeface="TimesNewRoman"/>
              </a:rPr>
              <a:t> as on that date in the proper form.</a:t>
            </a:r>
          </a:p>
          <a:p>
            <a:pPr algn="l"/>
            <a:endParaRPr lang="en-IN" b="1" i="0" u="none" strike="noStrike" baseline="0" dirty="0">
              <a:latin typeface="TimesNewRoman,Bold"/>
            </a:endParaRPr>
          </a:p>
          <a:p>
            <a:pPr algn="l"/>
            <a:r>
              <a:rPr lang="en-IN" b="0" i="0" u="none" strike="noStrike" baseline="0" dirty="0">
                <a:latin typeface="TimesNewRoman"/>
              </a:rPr>
              <a:t>Salaries 72,640</a:t>
            </a:r>
          </a:p>
          <a:p>
            <a:pPr algn="l"/>
            <a:r>
              <a:rPr lang="en-IN" b="0" i="0" u="none" strike="noStrike" baseline="0" dirty="0">
                <a:latin typeface="TimesNewRoman"/>
              </a:rPr>
              <a:t>Sales 3,47,000</a:t>
            </a:r>
          </a:p>
          <a:p>
            <a:pPr algn="l"/>
            <a:r>
              <a:rPr lang="en-IN" b="0" i="0" u="none" strike="noStrike" baseline="0" dirty="0">
                <a:latin typeface="TimesNewRoman"/>
              </a:rPr>
              <a:t>Plant and machinery 68,600</a:t>
            </a:r>
          </a:p>
          <a:p>
            <a:pPr algn="l"/>
            <a:r>
              <a:rPr lang="en-IN" b="0" i="0" u="none" strike="noStrike" baseline="0" dirty="0">
                <a:latin typeface="TimesNewRoman"/>
              </a:rPr>
              <a:t>Commission paid 3,760</a:t>
            </a:r>
          </a:p>
          <a:p>
            <a:pPr algn="l"/>
            <a:r>
              <a:rPr lang="en-IN" b="0" i="0" u="none" strike="noStrike" baseline="0" dirty="0">
                <a:latin typeface="TimesNewRoman"/>
              </a:rPr>
              <a:t>Purchases 2,89,340</a:t>
            </a:r>
          </a:p>
          <a:p>
            <a:pPr algn="l"/>
            <a:r>
              <a:rPr lang="en-IN" b="0" i="0" u="none" strike="noStrike" baseline="0" dirty="0">
                <a:latin typeface="TimesNewRoman"/>
              </a:rPr>
              <a:t>Stock on 1.4.2009 22,200</a:t>
            </a:r>
          </a:p>
          <a:p>
            <a:pPr algn="l"/>
            <a:r>
              <a:rPr lang="en-IN" b="0" i="0" u="none" strike="noStrike" baseline="0" dirty="0">
                <a:latin typeface="TimesNewRoman"/>
              </a:rPr>
              <a:t>Repairs 3,340</a:t>
            </a:r>
          </a:p>
          <a:p>
            <a:pPr algn="l"/>
            <a:r>
              <a:rPr lang="en-IN" b="0" i="0" u="none" strike="noStrike" baseline="0" dirty="0">
                <a:latin typeface="TimesNewRoman"/>
              </a:rPr>
              <a:t>Sundry expenses 920</a:t>
            </a:r>
          </a:p>
          <a:p>
            <a:pPr algn="l"/>
            <a:r>
              <a:rPr lang="en-IN" b="0" i="0" u="none" strike="noStrike" baseline="0" dirty="0">
                <a:latin typeface="TimesNewRoman"/>
              </a:rPr>
              <a:t>Sundry debtors 2,860</a:t>
            </a:r>
          </a:p>
          <a:p>
            <a:pPr algn="l"/>
            <a:r>
              <a:rPr lang="en-IN" b="0" i="0" u="none" strike="noStrike" baseline="0" dirty="0">
                <a:latin typeface="TimesNewRoman"/>
              </a:rPr>
              <a:t>Returns inward 2,000</a:t>
            </a:r>
          </a:p>
          <a:p>
            <a:pPr algn="l"/>
            <a:r>
              <a:rPr lang="en-IN" b="0" i="0" u="none" strike="noStrike" baseline="0" dirty="0">
                <a:latin typeface="TimesNewRoman"/>
              </a:rPr>
              <a:t>Returns outward 800</a:t>
            </a:r>
          </a:p>
          <a:p>
            <a:pPr algn="l"/>
            <a:r>
              <a:rPr lang="en-IN" b="0" i="0" u="none" strike="noStrike" baseline="0" dirty="0">
                <a:latin typeface="TimesNewRoman"/>
              </a:rPr>
              <a:t>Discount allowed 2,300</a:t>
            </a:r>
          </a:p>
          <a:p>
            <a:pPr algn="l"/>
            <a:r>
              <a:rPr lang="en-IN" b="0" i="0" u="none" strike="noStrike" baseline="0" dirty="0">
                <a:latin typeface="TimesNewRoman"/>
              </a:rPr>
              <a:t>Rent and rates 6,440</a:t>
            </a:r>
          </a:p>
          <a:p>
            <a:pPr algn="l"/>
            <a:r>
              <a:rPr lang="en-IN" b="0" i="0" u="none" strike="noStrike" baseline="0" dirty="0">
                <a:latin typeface="TimesNewRoman"/>
              </a:rPr>
              <a:t>Sundry creditors 28,520</a:t>
            </a:r>
          </a:p>
          <a:p>
            <a:pPr algn="l"/>
            <a:r>
              <a:rPr lang="en-IN" b="0" i="0" u="none" strike="noStrike" baseline="0" dirty="0">
                <a:latin typeface="TimesNewRoman"/>
              </a:rPr>
              <a:t>Carriage inward 480</a:t>
            </a:r>
          </a:p>
          <a:p>
            <a:pPr algn="l"/>
            <a:r>
              <a:rPr lang="en-IN" b="0" i="0" u="none" strike="noStrike" baseline="0" dirty="0">
                <a:latin typeface="TimesNewRoman"/>
              </a:rPr>
              <a:t>Travelling expenses 5,260</a:t>
            </a:r>
          </a:p>
          <a:p>
            <a:pPr algn="l"/>
            <a:r>
              <a:rPr lang="en-IN" b="0" i="0" u="none" strike="noStrike" baseline="0" dirty="0">
                <a:latin typeface="TimesNewRoman"/>
              </a:rPr>
              <a:t>Drawings 7,000</a:t>
            </a:r>
          </a:p>
          <a:p>
            <a:pPr algn="l"/>
            <a:r>
              <a:rPr lang="en-IN" b="0" i="0" u="none" strike="noStrike" baseline="0" dirty="0">
                <a:latin typeface="TimesNewRoman"/>
              </a:rPr>
              <a:t>Investments 12,000</a:t>
            </a:r>
          </a:p>
          <a:p>
            <a:pPr algn="l"/>
            <a:r>
              <a:rPr lang="en-IN" b="0" i="0" u="none" strike="noStrike" baseline="0" dirty="0">
                <a:latin typeface="TimesNewRoman"/>
              </a:rPr>
              <a:t>Capital 1.4.2009 1,25,000</a:t>
            </a:r>
          </a:p>
          <a:p>
            <a:pPr algn="l"/>
            <a:r>
              <a:rPr lang="en-IN" b="0" i="0" u="none" strike="noStrike" baseline="0" dirty="0">
                <a:latin typeface="TimesNewRoman"/>
              </a:rPr>
              <a:t>Cash at Bank 2,180</a:t>
            </a:r>
            <a:endParaRPr lang="en-IN" dirty="0"/>
          </a:p>
        </p:txBody>
      </p:sp>
      <p:pic>
        <p:nvPicPr>
          <p:cNvPr id="2" name="Picture 2">
            <a:extLst>
              <a:ext uri="{FF2B5EF4-FFF2-40B4-BE49-F238E27FC236}">
                <a16:creationId xmlns:a16="http://schemas.microsoft.com/office/drawing/2014/main" id="{DDB6DB1C-2B5A-C940-70FF-B82F7B9B6D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1240" y="1359876"/>
            <a:ext cx="4732606" cy="6869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614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438B45-8BF7-AB84-0B5F-F918B4B50316}"/>
              </a:ext>
            </a:extLst>
          </p:cNvPr>
          <p:cNvPicPr>
            <a:picLocks noChangeAspect="1"/>
          </p:cNvPicPr>
          <p:nvPr/>
        </p:nvPicPr>
        <p:blipFill>
          <a:blip r:embed="rId2"/>
          <a:stretch>
            <a:fillRect/>
          </a:stretch>
        </p:blipFill>
        <p:spPr>
          <a:xfrm>
            <a:off x="0" y="1289538"/>
            <a:ext cx="14630400" cy="6940062"/>
          </a:xfrm>
          <a:prstGeom prst="rect">
            <a:avLst/>
          </a:prstGeom>
        </p:spPr>
      </p:pic>
    </p:spTree>
    <p:extLst>
      <p:ext uri="{BB962C8B-B14F-4D97-AF65-F5344CB8AC3E}">
        <p14:creationId xmlns:p14="http://schemas.microsoft.com/office/powerpoint/2010/main" val="280233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1C8C23-D713-692E-8C4B-41BB6817B6C1}"/>
              </a:ext>
            </a:extLst>
          </p:cNvPr>
          <p:cNvSpPr txBox="1"/>
          <p:nvPr/>
        </p:nvSpPr>
        <p:spPr>
          <a:xfrm>
            <a:off x="199291" y="1723291"/>
            <a:ext cx="13915294" cy="6247864"/>
          </a:xfrm>
          <a:prstGeom prst="rect">
            <a:avLst/>
          </a:prstGeom>
          <a:noFill/>
        </p:spPr>
        <p:txBody>
          <a:bodyPr wrap="square">
            <a:spAutoFit/>
          </a:bodyPr>
          <a:lstStyle/>
          <a:p>
            <a:r>
              <a:rPr lang="en-IN" sz="4000" b="1" dirty="0">
                <a:solidFill>
                  <a:schemeClr val="accent6">
                    <a:lumMod val="75000"/>
                  </a:schemeClr>
                </a:solidFill>
                <a:latin typeface="Times New Roman" panose="02020603050405020304" pitchFamily="18" charset="0"/>
                <a:cs typeface="Times New Roman" panose="02020603050405020304" pitchFamily="18" charset="0"/>
              </a:rPr>
              <a:t>INTRODUCTION :</a:t>
            </a:r>
          </a:p>
          <a:p>
            <a:endParaRPr lang="en-IN" sz="2000" b="1" dirty="0">
              <a:solidFill>
                <a:schemeClr val="accent6">
                  <a:lumMod val="75000"/>
                </a:schemeClr>
              </a:solidFill>
              <a:latin typeface="Times New Roman" panose="02020603050405020304" pitchFamily="18" charset="0"/>
              <a:cs typeface="Times New Roman" panose="02020603050405020304" pitchFamily="18" charset="0"/>
            </a:endParaRPr>
          </a:p>
          <a:p>
            <a:r>
              <a:rPr lang="en-US" sz="2000" b="0" i="0" u="none" strike="noStrike" baseline="0" dirty="0">
                <a:solidFill>
                  <a:srgbClr val="000000"/>
                </a:solidFill>
                <a:latin typeface="Times New Roman" panose="02020603050405020304" pitchFamily="18" charset="0"/>
                <a:cs typeface="Times New Roman" panose="02020603050405020304" pitchFamily="18" charset="0"/>
              </a:rPr>
              <a:t>Traditionally, accounting is a method of collecting, recording, classifying, summarizing, presenting and interpreting financial data of an economic activity. The series of business transactions occurs during the accounting period and its recording is referred to an accounting process/ mechanism. An accounting process is a complete sequence of accounting procedures which are repeated in the same order during each accounting period. </a:t>
            </a:r>
          </a:p>
          <a:p>
            <a:endParaRPr lang="en-US" sz="2000" dirty="0">
              <a:solidFill>
                <a:srgbClr val="000000"/>
              </a:solidFill>
              <a:latin typeface="Times New Roman" panose="02020603050405020304" pitchFamily="18" charset="0"/>
              <a:cs typeface="Times New Roman" panose="02020603050405020304" pitchFamily="18" charset="0"/>
            </a:endParaRPr>
          </a:p>
          <a:p>
            <a:r>
              <a:rPr lang="en-US" sz="2000" b="1" i="0" u="none" strike="noStrike" baseline="0" dirty="0" err="1">
                <a:solidFill>
                  <a:schemeClr val="accent6">
                    <a:lumMod val="75000"/>
                  </a:schemeClr>
                </a:solidFill>
                <a:latin typeface="Times New Roman" panose="02020603050405020304" pitchFamily="18" charset="0"/>
                <a:cs typeface="Times New Roman" panose="02020603050405020304" pitchFamily="18" charset="0"/>
              </a:rPr>
              <a:t>i</a:t>
            </a:r>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 Identification of Transaction : </a:t>
            </a:r>
            <a:r>
              <a:rPr lang="en-US" sz="2000" b="0" i="0" u="none" strike="noStrike" baseline="0" dirty="0">
                <a:solidFill>
                  <a:srgbClr val="000000"/>
                </a:solidFill>
                <a:latin typeface="Times New Roman" panose="02020603050405020304" pitchFamily="18" charset="0"/>
                <a:cs typeface="Times New Roman" panose="02020603050405020304" pitchFamily="18" charset="0"/>
              </a:rPr>
              <a:t>In accounting, only financial transactions are recorded. A financial transaction is an event which can be expressed in terms of money and which brings change in the financial position of a business enterprise. </a:t>
            </a:r>
          </a:p>
          <a:p>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ii) Recording the transaction : </a:t>
            </a:r>
            <a:r>
              <a:rPr lang="en-US" sz="2000" b="0" i="0" u="none" strike="noStrike" baseline="0" dirty="0">
                <a:solidFill>
                  <a:srgbClr val="000000"/>
                </a:solidFill>
                <a:latin typeface="Times New Roman" panose="02020603050405020304" pitchFamily="18" charset="0"/>
                <a:cs typeface="Times New Roman" panose="02020603050405020304" pitchFamily="18" charset="0"/>
              </a:rPr>
              <a:t>Journal is the first book of original entry in which all transactions are recorded event-wise and date-wise and presents a historical record of all monetary transactions.  </a:t>
            </a:r>
          </a:p>
          <a:p>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iii) Classifying : </a:t>
            </a:r>
            <a:r>
              <a:rPr lang="en-US" sz="2000" b="0" i="0" u="none" strike="noStrike" baseline="0" dirty="0">
                <a:solidFill>
                  <a:srgbClr val="000000"/>
                </a:solidFill>
                <a:latin typeface="Times New Roman" panose="02020603050405020304" pitchFamily="18" charset="0"/>
                <a:cs typeface="Times New Roman" panose="02020603050405020304" pitchFamily="18" charset="0"/>
              </a:rPr>
              <a:t>Accounting is the art of classifying business transactions. Classification means statement setting out for a period where all the similar transactions relating to a person, a thing, expense, or any other subject are grouped together under appropriate heads of accounts. </a:t>
            </a:r>
          </a:p>
          <a:p>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iv) Summarizing : </a:t>
            </a:r>
            <a:r>
              <a:rPr lang="en-US" sz="2000" b="0" i="0" u="none" strike="noStrike" baseline="0" dirty="0">
                <a:solidFill>
                  <a:srgbClr val="000000"/>
                </a:solidFill>
                <a:latin typeface="Times New Roman" panose="02020603050405020304" pitchFamily="18" charset="0"/>
                <a:cs typeface="Times New Roman" panose="02020603050405020304" pitchFamily="18" charset="0"/>
              </a:rPr>
              <a:t>Summarizing is the art of making the activities of the business enterprise as classified in the ledger for the use of management or other user groups i.e. sundry debtors, sundry creditors etc. </a:t>
            </a:r>
          </a:p>
          <a:p>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v) Presentation or reporting of financial information : </a:t>
            </a:r>
            <a:r>
              <a:rPr lang="en-US" sz="2000" b="0" i="0" u="none" strike="noStrike" baseline="0" dirty="0">
                <a:solidFill>
                  <a:srgbClr val="000000"/>
                </a:solidFill>
                <a:latin typeface="Times New Roman" panose="02020603050405020304" pitchFamily="18" charset="0"/>
                <a:cs typeface="Times New Roman" panose="02020603050405020304" pitchFamily="18" charset="0"/>
              </a:rPr>
              <a:t>The end users of accounting statements must be benefited from analysis and interpretation of data as some of them are the "share holders" and other one the "stake holders". </a:t>
            </a:r>
            <a:endParaRPr lang="en-IN" sz="2000" dirty="0">
              <a:latin typeface="Times New Roman" panose="02020603050405020304" pitchFamily="18" charset="0"/>
              <a:cs typeface="Times New Roman" panose="02020603050405020304" pitchFamily="18" charset="0"/>
            </a:endParaRPr>
          </a:p>
          <a:p>
            <a:endParaRPr lang="en-US" sz="2000" dirty="0">
              <a:solidFill>
                <a:srgbClr val="000000"/>
              </a:solidFill>
              <a:latin typeface="Times New Roman" panose="02020603050405020304" pitchFamily="18" charset="0"/>
            </a:endParaRPr>
          </a:p>
        </p:txBody>
      </p:sp>
      <p:sp>
        <p:nvSpPr>
          <p:cNvPr id="4" name="Rectangle 3">
            <a:extLst>
              <a:ext uri="{FF2B5EF4-FFF2-40B4-BE49-F238E27FC236}">
                <a16:creationId xmlns:a16="http://schemas.microsoft.com/office/drawing/2014/main" id="{FC08503C-E5C0-0219-27A3-8866A33D5AF5}"/>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extLst>
      <p:ext uri="{BB962C8B-B14F-4D97-AF65-F5344CB8AC3E}">
        <p14:creationId xmlns:p14="http://schemas.microsoft.com/office/powerpoint/2010/main" val="480066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DCDCB9-939F-2237-A905-61A4830A6CC2}"/>
              </a:ext>
            </a:extLst>
          </p:cNvPr>
          <p:cNvPicPr>
            <a:picLocks noChangeAspect="1"/>
          </p:cNvPicPr>
          <p:nvPr/>
        </p:nvPicPr>
        <p:blipFill>
          <a:blip r:embed="rId2"/>
          <a:stretch>
            <a:fillRect/>
          </a:stretch>
        </p:blipFill>
        <p:spPr>
          <a:xfrm>
            <a:off x="0" y="1383323"/>
            <a:ext cx="14782799" cy="6846278"/>
          </a:xfrm>
          <a:prstGeom prst="rect">
            <a:avLst/>
          </a:prstGeom>
        </p:spPr>
      </p:pic>
    </p:spTree>
    <p:extLst>
      <p:ext uri="{BB962C8B-B14F-4D97-AF65-F5344CB8AC3E}">
        <p14:creationId xmlns:p14="http://schemas.microsoft.com/office/powerpoint/2010/main" val="833514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5FA8BE-70D4-08DA-B01F-C0367ADCBEA5}"/>
              </a:ext>
            </a:extLst>
          </p:cNvPr>
          <p:cNvSpPr txBox="1"/>
          <p:nvPr/>
        </p:nvSpPr>
        <p:spPr>
          <a:xfrm>
            <a:off x="1" y="1373235"/>
            <a:ext cx="10468708" cy="1138773"/>
          </a:xfrm>
          <a:prstGeom prst="rect">
            <a:avLst/>
          </a:prstGeom>
          <a:noFill/>
        </p:spPr>
        <p:txBody>
          <a:bodyPr wrap="square" rtlCol="0">
            <a:spAutoFit/>
          </a:bodyPr>
          <a:lstStyle/>
          <a:p>
            <a:r>
              <a:rPr lang="en-IN" sz="2800" b="1" dirty="0">
                <a:solidFill>
                  <a:schemeClr val="accent6">
                    <a:lumMod val="75000"/>
                  </a:schemeClr>
                </a:solidFill>
              </a:rPr>
              <a:t>PROBLEMS</a:t>
            </a:r>
            <a:r>
              <a:rPr lang="en-IN" sz="2800" b="1" dirty="0">
                <a:solidFill>
                  <a:schemeClr val="accent6">
                    <a:lumMod val="50000"/>
                  </a:schemeClr>
                </a:solidFill>
              </a:rPr>
              <a:t> :</a:t>
            </a:r>
          </a:p>
          <a:p>
            <a:pPr algn="l"/>
            <a:r>
              <a:rPr lang="en-US" sz="2000" b="0" i="0" u="none" strike="noStrike" baseline="0" dirty="0">
                <a:latin typeface="Times New Roman" panose="02020603050405020304" pitchFamily="18" charset="0"/>
              </a:rPr>
              <a:t>1. The following Trial Balance has been prepared wrongly. You are asked to prepare the trial balance</a:t>
            </a:r>
          </a:p>
          <a:p>
            <a:pPr algn="l"/>
            <a:r>
              <a:rPr lang="en-IN" sz="2000" b="0" i="0" u="none" strike="noStrike" baseline="0" dirty="0">
                <a:latin typeface="Times New Roman" panose="02020603050405020304" pitchFamily="18" charset="0"/>
              </a:rPr>
              <a:t>correctly.</a:t>
            </a:r>
            <a:endParaRPr lang="en-IN" sz="2000" dirty="0"/>
          </a:p>
        </p:txBody>
      </p:sp>
      <p:pic>
        <p:nvPicPr>
          <p:cNvPr id="2050" name="Picture 2">
            <a:extLst>
              <a:ext uri="{FF2B5EF4-FFF2-40B4-BE49-F238E27FC236}">
                <a16:creationId xmlns:a16="http://schemas.microsoft.com/office/drawing/2014/main" id="{114DA642-BEEE-BC84-64B6-793AEF35E9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26077" y="1373235"/>
            <a:ext cx="4304323" cy="685636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B122559-D632-84A4-39C0-C31305913626}"/>
              </a:ext>
            </a:extLst>
          </p:cNvPr>
          <p:cNvPicPr>
            <a:picLocks noChangeAspect="1"/>
          </p:cNvPicPr>
          <p:nvPr/>
        </p:nvPicPr>
        <p:blipFill>
          <a:blip r:embed="rId3"/>
          <a:stretch>
            <a:fillRect/>
          </a:stretch>
        </p:blipFill>
        <p:spPr>
          <a:xfrm>
            <a:off x="1" y="2438400"/>
            <a:ext cx="9753599" cy="5851450"/>
          </a:xfrm>
          <a:prstGeom prst="rect">
            <a:avLst/>
          </a:prstGeom>
        </p:spPr>
      </p:pic>
    </p:spTree>
    <p:extLst>
      <p:ext uri="{BB962C8B-B14F-4D97-AF65-F5344CB8AC3E}">
        <p14:creationId xmlns:p14="http://schemas.microsoft.com/office/powerpoint/2010/main" val="3220924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9ACC719-7847-5AC5-6571-0DD554E089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8846" y="1373234"/>
            <a:ext cx="4421554" cy="673913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8347841-EF10-9C2E-AD4E-FDF5CE4FEB30}"/>
              </a:ext>
            </a:extLst>
          </p:cNvPr>
          <p:cNvPicPr>
            <a:picLocks noChangeAspect="1"/>
          </p:cNvPicPr>
          <p:nvPr/>
        </p:nvPicPr>
        <p:blipFill>
          <a:blip r:embed="rId3"/>
          <a:stretch>
            <a:fillRect/>
          </a:stretch>
        </p:blipFill>
        <p:spPr>
          <a:xfrm>
            <a:off x="0" y="1373234"/>
            <a:ext cx="10208846" cy="6856365"/>
          </a:xfrm>
          <a:prstGeom prst="rect">
            <a:avLst/>
          </a:prstGeom>
        </p:spPr>
      </p:pic>
    </p:spTree>
    <p:extLst>
      <p:ext uri="{BB962C8B-B14F-4D97-AF65-F5344CB8AC3E}">
        <p14:creationId xmlns:p14="http://schemas.microsoft.com/office/powerpoint/2010/main" val="28748203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EB9EE4A-3EA6-D85D-E801-7396AA759DD4}"/>
              </a:ext>
            </a:extLst>
          </p:cNvPr>
          <p:cNvSpPr txBox="1"/>
          <p:nvPr/>
        </p:nvSpPr>
        <p:spPr>
          <a:xfrm>
            <a:off x="363414" y="1289538"/>
            <a:ext cx="13118123" cy="7417415"/>
          </a:xfrm>
          <a:prstGeom prst="rect">
            <a:avLst/>
          </a:prstGeom>
          <a:noFill/>
        </p:spPr>
        <p:txBody>
          <a:bodyPr wrap="square" rtlCol="0">
            <a:spAutoFit/>
          </a:bodyPr>
          <a:lstStyle/>
          <a:p>
            <a:pPr algn="l"/>
            <a:r>
              <a:rPr lang="en-IN" sz="3200" b="1" i="0" u="none" strike="noStrike" baseline="0" dirty="0">
                <a:solidFill>
                  <a:schemeClr val="accent6">
                    <a:lumMod val="75000"/>
                  </a:schemeClr>
                </a:solidFill>
                <a:latin typeface="MyriadPro-Bold"/>
              </a:rPr>
              <a:t>Meaning of Accounting Equation :</a:t>
            </a:r>
          </a:p>
          <a:p>
            <a:pPr algn="l"/>
            <a:r>
              <a:rPr lang="en-US" sz="2400" b="0" i="0" u="none" strike="noStrike" baseline="0" dirty="0">
                <a:latin typeface="TimesNewRoman"/>
              </a:rPr>
              <a:t>Accounting equation is based on dual (debit and credit) aspect concept. Though the Americans make use of</a:t>
            </a:r>
          </a:p>
          <a:p>
            <a:pPr algn="l"/>
            <a:r>
              <a:rPr lang="en-US" sz="2400" b="0" i="0" u="none" strike="noStrike" baseline="0" dirty="0">
                <a:latin typeface="TimesNewRoman"/>
              </a:rPr>
              <a:t>double entry system, the procedure of recording the business transaction in the general journal is different.</a:t>
            </a:r>
          </a:p>
          <a:p>
            <a:pPr algn="l"/>
            <a:endParaRPr lang="en-US" sz="2400" dirty="0">
              <a:latin typeface="TimesNewRoman"/>
            </a:endParaRPr>
          </a:p>
          <a:p>
            <a:pPr algn="l"/>
            <a:r>
              <a:rPr lang="en-IN" sz="2400" b="0" i="0" u="none" strike="noStrike" baseline="0" dirty="0">
                <a:latin typeface="TimesNewRoman"/>
              </a:rPr>
              <a:t>Assets = Liabilities + Capital</a:t>
            </a:r>
            <a:endParaRPr lang="en-US" sz="2400" dirty="0">
              <a:latin typeface="TimesNewRoman"/>
            </a:endParaRPr>
          </a:p>
          <a:p>
            <a:pPr algn="ctr"/>
            <a:r>
              <a:rPr lang="en-US" sz="2400" b="1" i="0" u="none" strike="noStrike" baseline="0" dirty="0">
                <a:solidFill>
                  <a:schemeClr val="accent6">
                    <a:lumMod val="75000"/>
                  </a:schemeClr>
                </a:solidFill>
                <a:latin typeface="MyriadPro-Bold"/>
              </a:rPr>
              <a:t>Rules of Debit and Credit as per Accounting</a:t>
            </a:r>
            <a:r>
              <a:rPr lang="en-US" sz="2400" b="1" dirty="0">
                <a:solidFill>
                  <a:schemeClr val="accent6">
                    <a:lumMod val="75000"/>
                  </a:schemeClr>
                </a:solidFill>
                <a:latin typeface="MyriadPro-Bold"/>
              </a:rPr>
              <a:t> </a:t>
            </a:r>
            <a:r>
              <a:rPr lang="en-IN" sz="2400" b="1" i="0" u="none" strike="noStrike" baseline="0" dirty="0">
                <a:solidFill>
                  <a:schemeClr val="accent6">
                    <a:lumMod val="75000"/>
                  </a:schemeClr>
                </a:solidFill>
                <a:latin typeface="MyriadPro-Bold"/>
              </a:rPr>
              <a:t>Equation Approach</a:t>
            </a:r>
            <a:r>
              <a:rPr lang="en-IN" sz="2400" b="1" dirty="0">
                <a:solidFill>
                  <a:schemeClr val="accent6">
                    <a:lumMod val="75000"/>
                  </a:schemeClr>
                </a:solidFill>
                <a:latin typeface="MyriadPro-Bold"/>
              </a:rPr>
              <a:t> </a:t>
            </a:r>
            <a:endParaRPr lang="en-US" sz="2400" b="1" i="1" u="none" strike="noStrike" baseline="0" dirty="0">
              <a:solidFill>
                <a:schemeClr val="accent6">
                  <a:lumMod val="75000"/>
                </a:schemeClr>
              </a:solidFill>
              <a:latin typeface="MyriadPro-BoldIt"/>
            </a:endParaRPr>
          </a:p>
          <a:p>
            <a:pPr algn="l"/>
            <a:endParaRPr lang="en-IN" sz="2400" dirty="0">
              <a:solidFill>
                <a:schemeClr val="accent6">
                  <a:lumMod val="75000"/>
                </a:schemeClr>
              </a:solidFill>
            </a:endParaRPr>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a:p>
            <a:pPr algn="l"/>
            <a:endParaRPr lang="en-IN" dirty="0"/>
          </a:p>
        </p:txBody>
      </p:sp>
      <p:graphicFrame>
        <p:nvGraphicFramePr>
          <p:cNvPr id="3" name="Table 2">
            <a:extLst>
              <a:ext uri="{FF2B5EF4-FFF2-40B4-BE49-F238E27FC236}">
                <a16:creationId xmlns:a16="http://schemas.microsoft.com/office/drawing/2014/main" id="{DF781CA2-9FF7-E42A-6A96-0BE956CD49CB}"/>
              </a:ext>
            </a:extLst>
          </p:cNvPr>
          <p:cNvGraphicFramePr>
            <a:graphicFrameLocks noGrp="1"/>
          </p:cNvGraphicFramePr>
          <p:nvPr>
            <p:extLst>
              <p:ext uri="{D42A27DB-BD31-4B8C-83A1-F6EECF244321}">
                <p14:modId xmlns:p14="http://schemas.microsoft.com/office/powerpoint/2010/main" val="3977641473"/>
              </p:ext>
            </p:extLst>
          </p:nvPr>
        </p:nvGraphicFramePr>
        <p:xfrm>
          <a:off x="0" y="4466492"/>
          <a:ext cx="14630400" cy="3911651"/>
        </p:xfrm>
        <a:graphic>
          <a:graphicData uri="http://schemas.openxmlformats.org/drawingml/2006/table">
            <a:tbl>
              <a:tblPr firstRow="1" bandRow="1">
                <a:tableStyleId>{5C22544A-7EE6-4342-B048-85BDC9FD1C3A}</a:tableStyleId>
              </a:tblPr>
              <a:tblGrid>
                <a:gridCol w="5059680">
                  <a:extLst>
                    <a:ext uri="{9D8B030D-6E8A-4147-A177-3AD203B41FA5}">
                      <a16:colId xmlns:a16="http://schemas.microsoft.com/office/drawing/2014/main" val="1172670760"/>
                    </a:ext>
                  </a:extLst>
                </a:gridCol>
                <a:gridCol w="4785360">
                  <a:extLst>
                    <a:ext uri="{9D8B030D-6E8A-4147-A177-3AD203B41FA5}">
                      <a16:colId xmlns:a16="http://schemas.microsoft.com/office/drawing/2014/main" val="3752047520"/>
                    </a:ext>
                  </a:extLst>
                </a:gridCol>
                <a:gridCol w="4785360">
                  <a:extLst>
                    <a:ext uri="{9D8B030D-6E8A-4147-A177-3AD203B41FA5}">
                      <a16:colId xmlns:a16="http://schemas.microsoft.com/office/drawing/2014/main" val="3196298248"/>
                    </a:ext>
                  </a:extLst>
                </a:gridCol>
              </a:tblGrid>
              <a:tr h="542613">
                <a:tc>
                  <a:txBody>
                    <a:bodyPr/>
                    <a:lstStyle/>
                    <a:p>
                      <a:pPr algn="ctr"/>
                      <a:r>
                        <a:rPr lang="en-US" sz="1800" b="1" i="1" u="none" strike="noStrike" baseline="0" dirty="0">
                          <a:latin typeface="MyriadPro-BoldIt"/>
                        </a:rPr>
                        <a:t>Category of Accounts</a:t>
                      </a:r>
                      <a:endParaRPr lang="en-IN" sz="1800" dirty="0"/>
                    </a:p>
                  </a:txBody>
                  <a:tcPr/>
                </a:tc>
                <a:tc>
                  <a:txBody>
                    <a:bodyPr/>
                    <a:lstStyle/>
                    <a:p>
                      <a:pPr algn="ctr"/>
                      <a:r>
                        <a:rPr lang="en-US" sz="1800" b="1" i="1" u="none" strike="noStrike" baseline="0" dirty="0">
                          <a:latin typeface="MyriadPro-BoldIt"/>
                        </a:rPr>
                        <a:t>Debit </a:t>
                      </a:r>
                      <a:endParaRPr lang="en-IN" sz="1800" dirty="0"/>
                    </a:p>
                  </a:txBody>
                  <a:tcPr/>
                </a:tc>
                <a:tc>
                  <a:txBody>
                    <a:bodyPr/>
                    <a:lstStyle/>
                    <a:p>
                      <a:pPr algn="ctr"/>
                      <a:r>
                        <a:rPr lang="en-US" sz="1800" b="1" i="1" u="none" strike="noStrike" baseline="0" dirty="0">
                          <a:latin typeface="MyriadPro-BoldIt"/>
                        </a:rPr>
                        <a:t>Credit</a:t>
                      </a:r>
                      <a:endParaRPr lang="en-IN" sz="1800" dirty="0"/>
                    </a:p>
                  </a:txBody>
                  <a:tcPr/>
                </a:tc>
                <a:extLst>
                  <a:ext uri="{0D108BD9-81ED-4DB2-BD59-A6C34878D82A}">
                    <a16:rowId xmlns:a16="http://schemas.microsoft.com/office/drawing/2014/main" val="3678042535"/>
                  </a:ext>
                </a:extLst>
              </a:tr>
              <a:tr h="5905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1. Assets Accounts</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Increase</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Decrease</a:t>
                      </a:r>
                    </a:p>
                    <a:p>
                      <a:pPr algn="ctr"/>
                      <a:endParaRPr lang="en-IN" sz="1800" dirty="0"/>
                    </a:p>
                  </a:txBody>
                  <a:tcPr/>
                </a:tc>
                <a:extLst>
                  <a:ext uri="{0D108BD9-81ED-4DB2-BD59-A6C34878D82A}">
                    <a16:rowId xmlns:a16="http://schemas.microsoft.com/office/drawing/2014/main" val="3338095715"/>
                  </a:ext>
                </a:extLst>
              </a:tr>
              <a:tr h="7243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2. Liabilities Accounts ( creditors equities)</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Decrease</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Increase</a:t>
                      </a:r>
                    </a:p>
                    <a:p>
                      <a:pPr algn="ctr"/>
                      <a:endParaRPr lang="en-IN" sz="1800" dirty="0"/>
                    </a:p>
                  </a:txBody>
                  <a:tcPr/>
                </a:tc>
                <a:extLst>
                  <a:ext uri="{0D108BD9-81ED-4DB2-BD59-A6C34878D82A}">
                    <a16:rowId xmlns:a16="http://schemas.microsoft.com/office/drawing/2014/main" val="1918329376"/>
                  </a:ext>
                </a:extLst>
              </a:tr>
              <a:tr h="5905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latin typeface="MyriadPro-Regular"/>
                        </a:rPr>
                        <a:t>3. Capital Accounts (Owner’s Equities)</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Decrease</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Increase</a:t>
                      </a:r>
                    </a:p>
                    <a:p>
                      <a:pPr algn="ctr"/>
                      <a:endParaRPr lang="en-IN" sz="1800" dirty="0"/>
                    </a:p>
                  </a:txBody>
                  <a:tcPr/>
                </a:tc>
                <a:extLst>
                  <a:ext uri="{0D108BD9-81ED-4DB2-BD59-A6C34878D82A}">
                    <a16:rowId xmlns:a16="http://schemas.microsoft.com/office/drawing/2014/main" val="1742860237"/>
                  </a:ext>
                </a:extLst>
              </a:tr>
              <a:tr h="7243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latin typeface="MyriadPro-Regular"/>
                        </a:rPr>
                        <a:t>4. Incomes and Gain A/c (Revenue Account)</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Decrease</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Increase</a:t>
                      </a:r>
                    </a:p>
                    <a:p>
                      <a:pPr algn="ctr"/>
                      <a:endParaRPr lang="en-IN" sz="1800" dirty="0"/>
                    </a:p>
                  </a:txBody>
                  <a:tcPr/>
                </a:tc>
                <a:extLst>
                  <a:ext uri="{0D108BD9-81ED-4DB2-BD59-A6C34878D82A}">
                    <a16:rowId xmlns:a16="http://schemas.microsoft.com/office/drawing/2014/main" val="233284321"/>
                  </a:ext>
                </a:extLst>
              </a:tr>
              <a:tr h="5905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5. Expenses and Losses</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Increase</a:t>
                      </a:r>
                    </a:p>
                    <a:p>
                      <a:pPr algn="ctr"/>
                      <a:endParaRPr lang="en-IN" sz="18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800" b="0" i="0" u="none" strike="noStrike" baseline="0" dirty="0">
                          <a:latin typeface="MyriadPro-Regular"/>
                        </a:rPr>
                        <a:t>Decrease</a:t>
                      </a:r>
                    </a:p>
                    <a:p>
                      <a:pPr algn="ctr"/>
                      <a:endParaRPr lang="en-IN" sz="1800" dirty="0"/>
                    </a:p>
                  </a:txBody>
                  <a:tcPr/>
                </a:tc>
                <a:extLst>
                  <a:ext uri="{0D108BD9-81ED-4DB2-BD59-A6C34878D82A}">
                    <a16:rowId xmlns:a16="http://schemas.microsoft.com/office/drawing/2014/main" val="2952498037"/>
                  </a:ext>
                </a:extLst>
              </a:tr>
            </a:tbl>
          </a:graphicData>
        </a:graphic>
      </p:graphicFrame>
    </p:spTree>
    <p:extLst>
      <p:ext uri="{BB962C8B-B14F-4D97-AF65-F5344CB8AC3E}">
        <p14:creationId xmlns:p14="http://schemas.microsoft.com/office/powerpoint/2010/main" val="828287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837724" y="1427798"/>
            <a:ext cx="6622375" cy="704017"/>
          </a:xfrm>
          <a:prstGeom prst="rect">
            <a:avLst/>
          </a:prstGeom>
          <a:noFill/>
          <a:ln/>
        </p:spPr>
        <p:txBody>
          <a:bodyPr wrap="none" lIns="0" tIns="0" rIns="0" bIns="0" rtlCol="0" anchor="t"/>
          <a:lstStyle/>
          <a:p>
            <a:pPr marL="0" indent="0">
              <a:lnSpc>
                <a:spcPts val="5500"/>
              </a:lnSpc>
              <a:buNone/>
            </a:pPr>
            <a:r>
              <a:rPr lang="en-US" sz="4400" dirty="0">
                <a:solidFill>
                  <a:schemeClr val="accent6">
                    <a:lumMod val="75000"/>
                  </a:schemeClr>
                </a:solidFill>
                <a:latin typeface="Lora" pitchFamily="34" charset="0"/>
                <a:ea typeface="Lora" pitchFamily="34" charset="-122"/>
                <a:cs typeface="Lora" pitchFamily="34" charset="-120"/>
              </a:rPr>
              <a:t>The Accounting Equation</a:t>
            </a:r>
            <a:endParaRPr lang="en-US" sz="4400" dirty="0">
              <a:solidFill>
                <a:schemeClr val="accent6">
                  <a:lumMod val="75000"/>
                </a:schemeClr>
              </a:solidFill>
            </a:endParaRPr>
          </a:p>
        </p:txBody>
      </p:sp>
      <p:pic>
        <p:nvPicPr>
          <p:cNvPr id="3" name="Image 0" descr="preencoded.png"/>
          <p:cNvPicPr>
            <a:picLocks noChangeAspect="1"/>
          </p:cNvPicPr>
          <p:nvPr/>
        </p:nvPicPr>
        <p:blipFill>
          <a:blip r:embed="rId3"/>
          <a:stretch>
            <a:fillRect/>
          </a:stretch>
        </p:blipFill>
        <p:spPr>
          <a:xfrm>
            <a:off x="3007638" y="2610564"/>
            <a:ext cx="2137529" cy="1357193"/>
          </a:xfrm>
          <a:prstGeom prst="rect">
            <a:avLst/>
          </a:prstGeom>
        </p:spPr>
      </p:pic>
      <p:sp>
        <p:nvSpPr>
          <p:cNvPr id="4" name="Text 1"/>
          <p:cNvSpPr/>
          <p:nvPr/>
        </p:nvSpPr>
        <p:spPr>
          <a:xfrm>
            <a:off x="4021812" y="3217426"/>
            <a:ext cx="108942" cy="478631"/>
          </a:xfrm>
          <a:prstGeom prst="rect">
            <a:avLst/>
          </a:prstGeom>
          <a:noFill/>
          <a:ln/>
        </p:spPr>
        <p:txBody>
          <a:bodyPr wrap="none" lIns="0" tIns="0" rIns="0" bIns="0" rtlCol="0" anchor="t"/>
          <a:lstStyle/>
          <a:p>
            <a:pPr marL="0" indent="0" algn="ctr">
              <a:lnSpc>
                <a:spcPts val="3750"/>
              </a:lnSpc>
              <a:buNone/>
            </a:pPr>
            <a:r>
              <a:rPr lang="en-US" sz="2350" dirty="0">
                <a:solidFill>
                  <a:srgbClr val="3A3630"/>
                </a:solidFill>
                <a:latin typeface="Lora" pitchFamily="34" charset="0"/>
                <a:ea typeface="Lora" pitchFamily="34" charset="-122"/>
                <a:cs typeface="Lora" pitchFamily="34" charset="-120"/>
              </a:rPr>
              <a:t>1</a:t>
            </a:r>
            <a:endParaRPr lang="en-US" sz="2350" dirty="0"/>
          </a:p>
        </p:txBody>
      </p:sp>
      <p:sp>
        <p:nvSpPr>
          <p:cNvPr id="5" name="Text 2"/>
          <p:cNvSpPr/>
          <p:nvPr/>
        </p:nvSpPr>
        <p:spPr>
          <a:xfrm>
            <a:off x="5384482" y="2849880"/>
            <a:ext cx="2816185" cy="351949"/>
          </a:xfrm>
          <a:prstGeom prst="rect">
            <a:avLst/>
          </a:prstGeom>
          <a:noFill/>
          <a:ln/>
        </p:spPr>
        <p:txBody>
          <a:bodyPr wrap="none" lIns="0" tIns="0" rIns="0" bIns="0" rtlCol="0" anchor="t"/>
          <a:lstStyle/>
          <a:p>
            <a:pPr marL="0" indent="0" algn="l">
              <a:lnSpc>
                <a:spcPts val="2750"/>
              </a:lnSpc>
              <a:buNone/>
            </a:pPr>
            <a:r>
              <a:rPr lang="en-US" sz="2200" dirty="0">
                <a:solidFill>
                  <a:schemeClr val="accent6">
                    <a:lumMod val="75000"/>
                  </a:schemeClr>
                </a:solidFill>
                <a:latin typeface="Lora" pitchFamily="34" charset="0"/>
                <a:ea typeface="Lora" pitchFamily="34" charset="-122"/>
                <a:cs typeface="Lora" pitchFamily="34" charset="-120"/>
              </a:rPr>
              <a:t>Assets (A)</a:t>
            </a:r>
            <a:endParaRPr lang="en-US" sz="2200" dirty="0">
              <a:solidFill>
                <a:schemeClr val="accent6">
                  <a:lumMod val="75000"/>
                </a:schemeClr>
              </a:solidFill>
            </a:endParaRPr>
          </a:p>
        </p:txBody>
      </p:sp>
      <p:sp>
        <p:nvSpPr>
          <p:cNvPr id="6" name="Text 3"/>
          <p:cNvSpPr/>
          <p:nvPr/>
        </p:nvSpPr>
        <p:spPr>
          <a:xfrm>
            <a:off x="5384482" y="3345418"/>
            <a:ext cx="8153757" cy="383024"/>
          </a:xfrm>
          <a:prstGeom prst="rect">
            <a:avLst/>
          </a:prstGeom>
          <a:noFill/>
          <a:ln/>
        </p:spPr>
        <p:txBody>
          <a:bodyPr wrap="none" lIns="0" tIns="0" rIns="0" bIns="0" rtlCol="0" anchor="t"/>
          <a:lstStyle/>
          <a:p>
            <a:pPr marL="0" indent="0" algn="l">
              <a:lnSpc>
                <a:spcPts val="3000"/>
              </a:lnSpc>
              <a:buNone/>
            </a:pPr>
            <a:r>
              <a:rPr lang="en-US" sz="1850" dirty="0">
                <a:solidFill>
                  <a:srgbClr val="3A3630"/>
                </a:solidFill>
                <a:latin typeface="Source Sans Pro" pitchFamily="34" charset="0"/>
                <a:ea typeface="Source Sans Pro" pitchFamily="34" charset="-122"/>
                <a:cs typeface="Source Sans Pro" pitchFamily="34" charset="-120"/>
              </a:rPr>
              <a:t>Resources controlled by a company expected to provide future economic benefits.</a:t>
            </a:r>
            <a:endParaRPr lang="en-US" sz="1850" dirty="0"/>
          </a:p>
        </p:txBody>
      </p:sp>
      <p:sp>
        <p:nvSpPr>
          <p:cNvPr id="7" name="Shape 4"/>
          <p:cNvSpPr/>
          <p:nvPr/>
        </p:nvSpPr>
        <p:spPr>
          <a:xfrm>
            <a:off x="5204936" y="3982402"/>
            <a:ext cx="8527971" cy="15240"/>
          </a:xfrm>
          <a:prstGeom prst="roundRect">
            <a:avLst>
              <a:gd name="adj" fmla="val 235611"/>
            </a:avLst>
          </a:prstGeom>
          <a:solidFill>
            <a:srgbClr val="D9CDBA"/>
          </a:solidFill>
          <a:ln/>
        </p:spPr>
      </p:sp>
      <p:pic>
        <p:nvPicPr>
          <p:cNvPr id="8" name="Image 1" descr="preencoded.png"/>
          <p:cNvPicPr>
            <a:picLocks noChangeAspect="1"/>
          </p:cNvPicPr>
          <p:nvPr/>
        </p:nvPicPr>
        <p:blipFill>
          <a:blip r:embed="rId4"/>
          <a:stretch>
            <a:fillRect/>
          </a:stretch>
        </p:blipFill>
        <p:spPr>
          <a:xfrm>
            <a:off x="1938814" y="4027527"/>
            <a:ext cx="4275058" cy="1357193"/>
          </a:xfrm>
          <a:prstGeom prst="rect">
            <a:avLst/>
          </a:prstGeom>
        </p:spPr>
      </p:pic>
      <p:sp>
        <p:nvSpPr>
          <p:cNvPr id="9" name="Text 5"/>
          <p:cNvSpPr/>
          <p:nvPr/>
        </p:nvSpPr>
        <p:spPr>
          <a:xfrm>
            <a:off x="3995976" y="4466749"/>
            <a:ext cx="160615" cy="478631"/>
          </a:xfrm>
          <a:prstGeom prst="rect">
            <a:avLst/>
          </a:prstGeom>
          <a:noFill/>
          <a:ln/>
        </p:spPr>
        <p:txBody>
          <a:bodyPr wrap="none" lIns="0" tIns="0" rIns="0" bIns="0" rtlCol="0" anchor="t"/>
          <a:lstStyle/>
          <a:p>
            <a:pPr marL="0" indent="0" algn="ctr">
              <a:lnSpc>
                <a:spcPts val="3750"/>
              </a:lnSpc>
              <a:buNone/>
            </a:pPr>
            <a:r>
              <a:rPr lang="en-US" sz="2350" dirty="0">
                <a:solidFill>
                  <a:srgbClr val="3A3630"/>
                </a:solidFill>
                <a:latin typeface="Lora" pitchFamily="34" charset="0"/>
                <a:ea typeface="Lora" pitchFamily="34" charset="-122"/>
                <a:cs typeface="Lora" pitchFamily="34" charset="-120"/>
              </a:rPr>
              <a:t>2</a:t>
            </a:r>
            <a:endParaRPr lang="en-US" sz="2350" dirty="0"/>
          </a:p>
        </p:txBody>
      </p:sp>
      <p:sp>
        <p:nvSpPr>
          <p:cNvPr id="10" name="Text 6"/>
          <p:cNvSpPr/>
          <p:nvPr/>
        </p:nvSpPr>
        <p:spPr>
          <a:xfrm>
            <a:off x="6453187" y="4266843"/>
            <a:ext cx="2816185" cy="351949"/>
          </a:xfrm>
          <a:prstGeom prst="rect">
            <a:avLst/>
          </a:prstGeom>
          <a:noFill/>
          <a:ln/>
        </p:spPr>
        <p:txBody>
          <a:bodyPr wrap="none" lIns="0" tIns="0" rIns="0" bIns="0" rtlCol="0" anchor="t"/>
          <a:lstStyle/>
          <a:p>
            <a:pPr marL="0" indent="0" algn="l">
              <a:lnSpc>
                <a:spcPts val="2750"/>
              </a:lnSpc>
              <a:buNone/>
            </a:pPr>
            <a:r>
              <a:rPr lang="en-US" sz="2200" dirty="0">
                <a:solidFill>
                  <a:schemeClr val="accent6">
                    <a:lumMod val="75000"/>
                  </a:schemeClr>
                </a:solidFill>
                <a:latin typeface="Lora" pitchFamily="34" charset="0"/>
                <a:ea typeface="Lora" pitchFamily="34" charset="-122"/>
                <a:cs typeface="Lora" pitchFamily="34" charset="-120"/>
              </a:rPr>
              <a:t>Liabilities (L)</a:t>
            </a:r>
            <a:endParaRPr lang="en-US" sz="2200" dirty="0">
              <a:solidFill>
                <a:schemeClr val="accent6">
                  <a:lumMod val="75000"/>
                </a:schemeClr>
              </a:solidFill>
            </a:endParaRPr>
          </a:p>
        </p:txBody>
      </p:sp>
      <p:sp>
        <p:nvSpPr>
          <p:cNvPr id="11" name="Text 7"/>
          <p:cNvSpPr/>
          <p:nvPr/>
        </p:nvSpPr>
        <p:spPr>
          <a:xfrm>
            <a:off x="6453187" y="4762381"/>
            <a:ext cx="6860738" cy="383024"/>
          </a:xfrm>
          <a:prstGeom prst="rect">
            <a:avLst/>
          </a:prstGeom>
          <a:noFill/>
          <a:ln/>
        </p:spPr>
        <p:txBody>
          <a:bodyPr wrap="none" lIns="0" tIns="0" rIns="0" bIns="0" rtlCol="0" anchor="t"/>
          <a:lstStyle/>
          <a:p>
            <a:pPr marL="0" indent="0" algn="l">
              <a:lnSpc>
                <a:spcPts val="3000"/>
              </a:lnSpc>
              <a:buNone/>
            </a:pPr>
            <a:r>
              <a:rPr lang="en-US" sz="1850" dirty="0">
                <a:solidFill>
                  <a:srgbClr val="3A3630"/>
                </a:solidFill>
                <a:latin typeface="Source Sans Pro" pitchFamily="34" charset="0"/>
                <a:ea typeface="Source Sans Pro" pitchFamily="34" charset="-122"/>
                <a:cs typeface="Source Sans Pro" pitchFamily="34" charset="-120"/>
              </a:rPr>
              <a:t>Obligations of a company to pay money or provide services to others.</a:t>
            </a:r>
            <a:endParaRPr lang="en-US" sz="1850" dirty="0"/>
          </a:p>
        </p:txBody>
      </p:sp>
      <p:sp>
        <p:nvSpPr>
          <p:cNvPr id="12" name="Shape 8"/>
          <p:cNvSpPr/>
          <p:nvPr/>
        </p:nvSpPr>
        <p:spPr>
          <a:xfrm>
            <a:off x="6273641" y="5399365"/>
            <a:ext cx="7459266" cy="15240"/>
          </a:xfrm>
          <a:prstGeom prst="roundRect">
            <a:avLst>
              <a:gd name="adj" fmla="val 235611"/>
            </a:avLst>
          </a:prstGeom>
          <a:solidFill>
            <a:srgbClr val="D9CDBA"/>
          </a:solidFill>
          <a:ln/>
        </p:spPr>
      </p:sp>
      <p:pic>
        <p:nvPicPr>
          <p:cNvPr id="13" name="Image 2" descr="preencoded.png"/>
          <p:cNvPicPr>
            <a:picLocks noChangeAspect="1"/>
          </p:cNvPicPr>
          <p:nvPr/>
        </p:nvPicPr>
        <p:blipFill>
          <a:blip r:embed="rId5"/>
          <a:stretch>
            <a:fillRect/>
          </a:stretch>
        </p:blipFill>
        <p:spPr>
          <a:xfrm>
            <a:off x="870109" y="5444490"/>
            <a:ext cx="6412587" cy="1357193"/>
          </a:xfrm>
          <a:prstGeom prst="rect">
            <a:avLst/>
          </a:prstGeom>
        </p:spPr>
      </p:pic>
      <p:sp>
        <p:nvSpPr>
          <p:cNvPr id="14" name="Text 9"/>
          <p:cNvSpPr/>
          <p:nvPr/>
        </p:nvSpPr>
        <p:spPr>
          <a:xfrm>
            <a:off x="3992999" y="5883712"/>
            <a:ext cx="166688" cy="478631"/>
          </a:xfrm>
          <a:prstGeom prst="rect">
            <a:avLst/>
          </a:prstGeom>
          <a:noFill/>
          <a:ln/>
        </p:spPr>
        <p:txBody>
          <a:bodyPr wrap="none" lIns="0" tIns="0" rIns="0" bIns="0" rtlCol="0" anchor="t"/>
          <a:lstStyle/>
          <a:p>
            <a:pPr marL="0" indent="0" algn="ctr">
              <a:lnSpc>
                <a:spcPts val="3750"/>
              </a:lnSpc>
              <a:buNone/>
            </a:pPr>
            <a:r>
              <a:rPr lang="en-US" sz="2350" dirty="0">
                <a:solidFill>
                  <a:srgbClr val="3A3630"/>
                </a:solidFill>
                <a:latin typeface="Lora" pitchFamily="34" charset="0"/>
                <a:ea typeface="Lora" pitchFamily="34" charset="-122"/>
                <a:cs typeface="Lora" pitchFamily="34" charset="-120"/>
              </a:rPr>
              <a:t>3</a:t>
            </a:r>
            <a:endParaRPr lang="en-US" sz="2350" dirty="0"/>
          </a:p>
        </p:txBody>
      </p:sp>
      <p:sp>
        <p:nvSpPr>
          <p:cNvPr id="15" name="Text 10"/>
          <p:cNvSpPr/>
          <p:nvPr/>
        </p:nvSpPr>
        <p:spPr>
          <a:xfrm>
            <a:off x="7522012" y="5683806"/>
            <a:ext cx="2816185" cy="351949"/>
          </a:xfrm>
          <a:prstGeom prst="rect">
            <a:avLst/>
          </a:prstGeom>
          <a:noFill/>
          <a:ln/>
        </p:spPr>
        <p:txBody>
          <a:bodyPr wrap="none" lIns="0" tIns="0" rIns="0" bIns="0" rtlCol="0" anchor="t"/>
          <a:lstStyle/>
          <a:p>
            <a:pPr marL="0" indent="0" algn="l">
              <a:lnSpc>
                <a:spcPts val="2750"/>
              </a:lnSpc>
              <a:buNone/>
            </a:pPr>
            <a:r>
              <a:rPr lang="en-US" sz="2200" dirty="0">
                <a:solidFill>
                  <a:schemeClr val="accent6">
                    <a:lumMod val="75000"/>
                  </a:schemeClr>
                </a:solidFill>
                <a:latin typeface="Lora" pitchFamily="34" charset="0"/>
                <a:ea typeface="Lora" pitchFamily="34" charset="-122"/>
                <a:cs typeface="Lora" pitchFamily="34" charset="-120"/>
              </a:rPr>
              <a:t>Capital (C)</a:t>
            </a:r>
            <a:endParaRPr lang="en-US" sz="2200" dirty="0">
              <a:solidFill>
                <a:schemeClr val="accent6">
                  <a:lumMod val="75000"/>
                </a:schemeClr>
              </a:solidFill>
            </a:endParaRPr>
          </a:p>
        </p:txBody>
      </p:sp>
      <p:sp>
        <p:nvSpPr>
          <p:cNvPr id="16" name="Text 11"/>
          <p:cNvSpPr/>
          <p:nvPr/>
        </p:nvSpPr>
        <p:spPr>
          <a:xfrm>
            <a:off x="7522012" y="6179344"/>
            <a:ext cx="4812387" cy="383024"/>
          </a:xfrm>
          <a:prstGeom prst="rect">
            <a:avLst/>
          </a:prstGeom>
          <a:noFill/>
          <a:ln/>
        </p:spPr>
        <p:txBody>
          <a:bodyPr wrap="none" lIns="0" tIns="0" rIns="0" bIns="0" rtlCol="0" anchor="t"/>
          <a:lstStyle/>
          <a:p>
            <a:pPr marL="0" indent="0" algn="l">
              <a:lnSpc>
                <a:spcPts val="3000"/>
              </a:lnSpc>
              <a:buNone/>
            </a:pPr>
            <a:r>
              <a:rPr lang="en-US" sz="1850" dirty="0">
                <a:solidFill>
                  <a:srgbClr val="3A3630"/>
                </a:solidFill>
                <a:latin typeface="Source Sans Pro" pitchFamily="34" charset="0"/>
                <a:ea typeface="Source Sans Pro" pitchFamily="34" charset="-122"/>
                <a:cs typeface="Source Sans Pro" pitchFamily="34" charset="-120"/>
              </a:rPr>
              <a:t>The owners' claim on the assets of the company.</a:t>
            </a:r>
            <a:endParaRPr lang="en-US" sz="1850" dirty="0"/>
          </a:p>
        </p:txBody>
      </p:sp>
      <p:cxnSp>
        <p:nvCxnSpPr>
          <p:cNvPr id="20" name="Straight Connector 19">
            <a:extLst>
              <a:ext uri="{FF2B5EF4-FFF2-40B4-BE49-F238E27FC236}">
                <a16:creationId xmlns:a16="http://schemas.microsoft.com/office/drawing/2014/main" id="{921E6628-CE46-3C4B-2EA4-65C989607BDC}"/>
              </a:ext>
            </a:extLst>
          </p:cNvPr>
          <p:cNvCxnSpPr/>
          <p:nvPr/>
        </p:nvCxnSpPr>
        <p:spPr>
          <a:xfrm>
            <a:off x="7678615" y="1781908"/>
            <a:ext cx="15907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8B9D1B7-CBE4-4D6B-36BF-587A01359446}"/>
              </a:ext>
            </a:extLst>
          </p:cNvPr>
          <p:cNvCxnSpPr>
            <a:cxnSpLocks/>
          </p:cNvCxnSpPr>
          <p:nvPr/>
        </p:nvCxnSpPr>
        <p:spPr>
          <a:xfrm>
            <a:off x="7678615" y="2039815"/>
            <a:ext cx="1441939" cy="35169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DECA89E-1671-9954-4FD4-A229D1831CC7}"/>
              </a:ext>
            </a:extLst>
          </p:cNvPr>
          <p:cNvCxnSpPr>
            <a:cxnSpLocks/>
          </p:cNvCxnSpPr>
          <p:nvPr/>
        </p:nvCxnSpPr>
        <p:spPr>
          <a:xfrm flipV="1">
            <a:off x="7678615" y="1184031"/>
            <a:ext cx="1359877" cy="386861"/>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51F2BA0-757B-2E25-6595-008B92FA6E40}"/>
              </a:ext>
            </a:extLst>
          </p:cNvPr>
          <p:cNvSpPr txBox="1"/>
          <p:nvPr/>
        </p:nvSpPr>
        <p:spPr>
          <a:xfrm>
            <a:off x="9157445" y="867850"/>
            <a:ext cx="3176953" cy="400110"/>
          </a:xfrm>
          <a:prstGeom prst="rect">
            <a:avLst/>
          </a:prstGeom>
          <a:noFill/>
        </p:spPr>
        <p:txBody>
          <a:bodyPr wrap="square" rtlCol="0">
            <a:spAutoFit/>
          </a:bodyPr>
          <a:lstStyle/>
          <a:p>
            <a:r>
              <a:rPr lang="en-IN" sz="2000" dirty="0">
                <a:solidFill>
                  <a:schemeClr val="accent6">
                    <a:lumMod val="75000"/>
                  </a:schemeClr>
                </a:solidFill>
              </a:rPr>
              <a:t>Assets = Liabilities + Capital</a:t>
            </a:r>
          </a:p>
        </p:txBody>
      </p:sp>
      <p:sp>
        <p:nvSpPr>
          <p:cNvPr id="32" name="TextBox 31">
            <a:extLst>
              <a:ext uri="{FF2B5EF4-FFF2-40B4-BE49-F238E27FC236}">
                <a16:creationId xmlns:a16="http://schemas.microsoft.com/office/drawing/2014/main" id="{15AC5B64-6B65-2DB2-46CF-A71CADC06163}"/>
              </a:ext>
            </a:extLst>
          </p:cNvPr>
          <p:cNvSpPr txBox="1"/>
          <p:nvPr/>
        </p:nvSpPr>
        <p:spPr>
          <a:xfrm>
            <a:off x="9378461" y="1553363"/>
            <a:ext cx="3176953" cy="400110"/>
          </a:xfrm>
          <a:prstGeom prst="rect">
            <a:avLst/>
          </a:prstGeom>
          <a:noFill/>
        </p:spPr>
        <p:txBody>
          <a:bodyPr wrap="square" rtlCol="0">
            <a:spAutoFit/>
          </a:bodyPr>
          <a:lstStyle/>
          <a:p>
            <a:r>
              <a:rPr lang="en-IN" sz="2000" dirty="0">
                <a:solidFill>
                  <a:schemeClr val="accent6">
                    <a:lumMod val="75000"/>
                  </a:schemeClr>
                </a:solidFill>
              </a:rPr>
              <a:t>Capital = Assets - Liabilities</a:t>
            </a:r>
          </a:p>
        </p:txBody>
      </p:sp>
      <p:sp>
        <p:nvSpPr>
          <p:cNvPr id="33" name="TextBox 32">
            <a:extLst>
              <a:ext uri="{FF2B5EF4-FFF2-40B4-BE49-F238E27FC236}">
                <a16:creationId xmlns:a16="http://schemas.microsoft.com/office/drawing/2014/main" id="{44EAA914-3A6C-A644-3600-76394EB475BB}"/>
              </a:ext>
            </a:extLst>
          </p:cNvPr>
          <p:cNvSpPr txBox="1"/>
          <p:nvPr/>
        </p:nvSpPr>
        <p:spPr>
          <a:xfrm>
            <a:off x="9269371" y="2259795"/>
            <a:ext cx="3286042" cy="400110"/>
          </a:xfrm>
          <a:prstGeom prst="rect">
            <a:avLst/>
          </a:prstGeom>
          <a:noFill/>
        </p:spPr>
        <p:txBody>
          <a:bodyPr wrap="square" rtlCol="0">
            <a:spAutoFit/>
          </a:bodyPr>
          <a:lstStyle/>
          <a:p>
            <a:r>
              <a:rPr lang="en-IN" sz="2000" dirty="0">
                <a:solidFill>
                  <a:schemeClr val="accent6">
                    <a:lumMod val="75000"/>
                  </a:schemeClr>
                </a:solidFill>
              </a:rPr>
              <a:t>Liabilities = Assets - Capital</a:t>
            </a:r>
          </a:p>
        </p:txBody>
      </p:sp>
      <p:pic>
        <p:nvPicPr>
          <p:cNvPr id="17" name="Picture 16">
            <a:extLst>
              <a:ext uri="{FF2B5EF4-FFF2-40B4-BE49-F238E27FC236}">
                <a16:creationId xmlns:a16="http://schemas.microsoft.com/office/drawing/2014/main" id="{56C28FFC-819D-4202-8817-B1548BAC165B}"/>
              </a:ext>
            </a:extLst>
          </p:cNvPr>
          <p:cNvPicPr>
            <a:picLocks noChangeAspect="1"/>
          </p:cNvPicPr>
          <p:nvPr/>
        </p:nvPicPr>
        <p:blipFill>
          <a:blip r:embed="rId6"/>
          <a:stretch>
            <a:fillRect/>
          </a:stretch>
        </p:blipFill>
        <p:spPr>
          <a:xfrm>
            <a:off x="12684369" y="6035755"/>
            <a:ext cx="1919983" cy="216336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33AEEE-FF6C-A467-9DFC-3F5105D08427}"/>
              </a:ext>
            </a:extLst>
          </p:cNvPr>
          <p:cNvPicPr>
            <a:picLocks noChangeAspect="1"/>
          </p:cNvPicPr>
          <p:nvPr/>
        </p:nvPicPr>
        <p:blipFill>
          <a:blip r:embed="rId2"/>
          <a:stretch>
            <a:fillRect/>
          </a:stretch>
        </p:blipFill>
        <p:spPr>
          <a:xfrm>
            <a:off x="0" y="1418492"/>
            <a:ext cx="14630399" cy="6811108"/>
          </a:xfrm>
          <a:prstGeom prst="rect">
            <a:avLst/>
          </a:prstGeom>
        </p:spPr>
      </p:pic>
    </p:spTree>
    <p:extLst>
      <p:ext uri="{BB962C8B-B14F-4D97-AF65-F5344CB8AC3E}">
        <p14:creationId xmlns:p14="http://schemas.microsoft.com/office/powerpoint/2010/main" val="591198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912DA2-7DE0-B620-3F80-74F025E6A9E9}"/>
              </a:ext>
            </a:extLst>
          </p:cNvPr>
          <p:cNvSpPr txBox="1"/>
          <p:nvPr/>
        </p:nvSpPr>
        <p:spPr>
          <a:xfrm>
            <a:off x="304801" y="1641230"/>
            <a:ext cx="10128738" cy="6771084"/>
          </a:xfrm>
          <a:prstGeom prst="rect">
            <a:avLst/>
          </a:prstGeom>
          <a:noFill/>
        </p:spPr>
        <p:txBody>
          <a:bodyPr wrap="square" rtlCol="0">
            <a:spAutoFit/>
          </a:bodyPr>
          <a:lstStyle/>
          <a:p>
            <a:r>
              <a:rPr lang="en-IN" sz="1600" b="1" i="0" u="none" strike="noStrike" baseline="0" dirty="0">
                <a:solidFill>
                  <a:srgbClr val="000000"/>
                </a:solidFill>
                <a:latin typeface="Times New Roman" panose="02020603050405020304" pitchFamily="18" charset="0"/>
              </a:rPr>
              <a:t>CLASSIFICATION OF ACCOUNTS </a:t>
            </a:r>
            <a:endParaRPr lang="en-IN" sz="1600" b="0" i="0" u="none" strike="noStrike" baseline="0" dirty="0">
              <a:solidFill>
                <a:srgbClr val="000000"/>
              </a:solidFill>
              <a:latin typeface="Times New Roman" panose="02020603050405020304" pitchFamily="18" charset="0"/>
            </a:endParaRPr>
          </a:p>
          <a:p>
            <a:r>
              <a:rPr lang="en-IN" sz="1600" b="1" i="0" u="none" strike="noStrike" baseline="0" dirty="0">
                <a:solidFill>
                  <a:srgbClr val="000000"/>
                </a:solidFill>
                <a:latin typeface="Times New Roman" panose="02020603050405020304" pitchFamily="18" charset="0"/>
              </a:rPr>
              <a:t>Asset Accounts </a:t>
            </a:r>
            <a:endParaRPr lang="en-IN" sz="1600" b="0" i="0" u="none" strike="noStrike" baseline="0" dirty="0">
              <a:solidFill>
                <a:srgbClr val="000000"/>
              </a:solidFill>
              <a:latin typeface="Times New Roman" panose="02020603050405020304" pitchFamily="18" charset="0"/>
            </a:endParaRP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Land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Buildings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Equipment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Prepaid expenses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Trade receivables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Bills receivables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Cash </a:t>
            </a:r>
          </a:p>
          <a:p>
            <a:r>
              <a:rPr lang="en-US" sz="1600" b="0" i="0" u="none" strike="noStrike" baseline="0" dirty="0">
                <a:solidFill>
                  <a:srgbClr val="000000"/>
                </a:solidFill>
                <a:latin typeface="Arial" panose="020B0604020202020204" pitchFamily="34" charset="0"/>
              </a:rPr>
              <a:t>• </a:t>
            </a:r>
            <a:r>
              <a:rPr lang="en-US" sz="1600" b="0" i="0" u="none" strike="noStrike" baseline="0" dirty="0">
                <a:solidFill>
                  <a:srgbClr val="000000"/>
                </a:solidFill>
                <a:latin typeface="Times New Roman" panose="02020603050405020304" pitchFamily="18" charset="0"/>
              </a:rPr>
              <a:t>Intangible assets like copy rights, goodwill, patent, etc.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Marketable securities </a:t>
            </a:r>
          </a:p>
          <a:p>
            <a:endParaRPr lang="en-IN" sz="1600" b="0" i="0" u="none" strike="noStrike" baseline="0" dirty="0">
              <a:solidFill>
                <a:srgbClr val="000000"/>
              </a:solidFill>
              <a:latin typeface="Times New Roman" panose="02020603050405020304" pitchFamily="18" charset="0"/>
            </a:endParaRPr>
          </a:p>
          <a:p>
            <a:r>
              <a:rPr lang="en-IN" sz="1600" b="1" i="0" u="none" strike="noStrike" baseline="0" dirty="0">
                <a:solidFill>
                  <a:srgbClr val="000000"/>
                </a:solidFill>
                <a:latin typeface="Times New Roman" panose="02020603050405020304" pitchFamily="18" charset="0"/>
              </a:rPr>
              <a:t>Liability Accounts </a:t>
            </a:r>
            <a:endParaRPr lang="en-IN" sz="1600" b="0" i="0" u="none" strike="noStrike" baseline="0" dirty="0">
              <a:solidFill>
                <a:srgbClr val="000000"/>
              </a:solidFill>
              <a:latin typeface="Times New Roman" panose="02020603050405020304" pitchFamily="18" charset="0"/>
            </a:endParaRP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Bills payable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Trade payables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Unearned revenue </a:t>
            </a:r>
          </a:p>
          <a:p>
            <a:r>
              <a:rPr lang="en-US" sz="1600" b="0" i="0" u="none" strike="noStrike" baseline="0" dirty="0">
                <a:solidFill>
                  <a:srgbClr val="000000"/>
                </a:solidFill>
                <a:latin typeface="Arial" panose="020B0604020202020204" pitchFamily="34" charset="0"/>
              </a:rPr>
              <a:t>• </a:t>
            </a:r>
            <a:r>
              <a:rPr lang="en-US" sz="1600" b="0" i="0" u="none" strike="noStrike" baseline="0" dirty="0">
                <a:solidFill>
                  <a:srgbClr val="000000"/>
                </a:solidFill>
                <a:latin typeface="Times New Roman" panose="02020603050405020304" pitchFamily="18" charset="0"/>
              </a:rPr>
              <a:t>Other short-term liabilities like wages payable, tax payable, interest payable, dividends payable. </a:t>
            </a:r>
          </a:p>
          <a:p>
            <a:r>
              <a:rPr lang="en-US" sz="1600" b="0" i="0" u="none" strike="noStrike" baseline="0" dirty="0">
                <a:solidFill>
                  <a:srgbClr val="000000"/>
                </a:solidFill>
                <a:latin typeface="Arial" panose="020B0604020202020204" pitchFamily="34" charset="0"/>
              </a:rPr>
              <a:t>• </a:t>
            </a:r>
            <a:r>
              <a:rPr lang="en-US" sz="1600" b="0" i="0" u="none" strike="noStrike" baseline="0" dirty="0">
                <a:solidFill>
                  <a:srgbClr val="000000"/>
                </a:solidFill>
                <a:latin typeface="Times New Roman" panose="02020603050405020304" pitchFamily="18" charset="0"/>
              </a:rPr>
              <a:t>Long-term liabilities like debentures loans from banks and other financial institutions, long-term deposits. </a:t>
            </a:r>
          </a:p>
          <a:p>
            <a:endParaRPr lang="en-US" sz="1600" dirty="0">
              <a:solidFill>
                <a:srgbClr val="000000"/>
              </a:solidFill>
              <a:latin typeface="Times New Roman" panose="02020603050405020304" pitchFamily="18" charset="0"/>
            </a:endParaRPr>
          </a:p>
          <a:p>
            <a:r>
              <a:rPr lang="en-IN" sz="1600" b="1" i="0" u="none" strike="noStrike" baseline="0" dirty="0">
                <a:solidFill>
                  <a:srgbClr val="000000"/>
                </a:solidFill>
                <a:latin typeface="Times New Roman" panose="02020603050405020304" pitchFamily="18" charset="0"/>
              </a:rPr>
              <a:t>Equity Account / Capital  Account </a:t>
            </a:r>
            <a:endParaRPr lang="en-IN" sz="1600" b="0" i="0" u="none" strike="noStrike" baseline="0" dirty="0">
              <a:solidFill>
                <a:srgbClr val="000000"/>
              </a:solidFill>
              <a:latin typeface="Times New Roman" panose="02020603050405020304" pitchFamily="18" charset="0"/>
            </a:endParaRP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Share capital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Retained earnings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Revenues and expenses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Drawings </a:t>
            </a:r>
          </a:p>
          <a:p>
            <a:r>
              <a:rPr lang="en-IN" sz="1600" b="0" i="0" u="none" strike="noStrike" baseline="0" dirty="0">
                <a:solidFill>
                  <a:srgbClr val="000000"/>
                </a:solidFill>
                <a:latin typeface="Arial" panose="020B0604020202020204" pitchFamily="34" charset="0"/>
              </a:rPr>
              <a:t>• </a:t>
            </a:r>
            <a:r>
              <a:rPr lang="en-IN" sz="1600" b="0" i="0" u="none" strike="noStrike" baseline="0" dirty="0">
                <a:solidFill>
                  <a:srgbClr val="000000"/>
                </a:solidFill>
                <a:latin typeface="Times New Roman" panose="02020603050405020304" pitchFamily="18" charset="0"/>
              </a:rPr>
              <a:t>Dividends </a:t>
            </a:r>
          </a:p>
          <a:p>
            <a:endParaRPr lang="en-US" sz="1600" b="0" i="0" u="none" strike="noStrike" baseline="0" dirty="0">
              <a:solidFill>
                <a:srgbClr val="000000"/>
              </a:solidFill>
              <a:latin typeface="Times New Roman" panose="02020603050405020304" pitchFamily="18" charset="0"/>
            </a:endParaRPr>
          </a:p>
          <a:p>
            <a:endParaRPr lang="en-IN" dirty="0"/>
          </a:p>
        </p:txBody>
      </p:sp>
      <p:pic>
        <p:nvPicPr>
          <p:cNvPr id="3" name="Picture 2">
            <a:extLst>
              <a:ext uri="{FF2B5EF4-FFF2-40B4-BE49-F238E27FC236}">
                <a16:creationId xmlns:a16="http://schemas.microsoft.com/office/drawing/2014/main" id="{78649AD1-3C30-EECF-9B87-C589CDE679A2}"/>
              </a:ext>
            </a:extLst>
          </p:cNvPr>
          <p:cNvPicPr>
            <a:picLocks noChangeAspect="1"/>
          </p:cNvPicPr>
          <p:nvPr/>
        </p:nvPicPr>
        <p:blipFill>
          <a:blip r:embed="rId2"/>
          <a:stretch>
            <a:fillRect/>
          </a:stretch>
        </p:blipFill>
        <p:spPr>
          <a:xfrm>
            <a:off x="10433538" y="1324707"/>
            <a:ext cx="4196862" cy="6904893"/>
          </a:xfrm>
          <a:prstGeom prst="rect">
            <a:avLst/>
          </a:prstGeom>
        </p:spPr>
      </p:pic>
    </p:spTree>
    <p:extLst>
      <p:ext uri="{BB962C8B-B14F-4D97-AF65-F5344CB8AC3E}">
        <p14:creationId xmlns:p14="http://schemas.microsoft.com/office/powerpoint/2010/main" val="604991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EB5319-D201-D10B-BB7D-937C5A9ACBCC}"/>
              </a:ext>
            </a:extLst>
          </p:cNvPr>
          <p:cNvPicPr>
            <a:picLocks noChangeAspect="1"/>
          </p:cNvPicPr>
          <p:nvPr/>
        </p:nvPicPr>
        <p:blipFill>
          <a:blip r:embed="rId2"/>
          <a:stretch>
            <a:fillRect/>
          </a:stretch>
        </p:blipFill>
        <p:spPr>
          <a:xfrm>
            <a:off x="0" y="1312985"/>
            <a:ext cx="14630400" cy="2907323"/>
          </a:xfrm>
          <a:prstGeom prst="rect">
            <a:avLst/>
          </a:prstGeom>
        </p:spPr>
      </p:pic>
      <p:pic>
        <p:nvPicPr>
          <p:cNvPr id="7" name="Picture 6">
            <a:extLst>
              <a:ext uri="{FF2B5EF4-FFF2-40B4-BE49-F238E27FC236}">
                <a16:creationId xmlns:a16="http://schemas.microsoft.com/office/drawing/2014/main" id="{03169588-8E16-54C4-58E0-CBBF33D91787}"/>
              </a:ext>
            </a:extLst>
          </p:cNvPr>
          <p:cNvPicPr>
            <a:picLocks noChangeAspect="1"/>
          </p:cNvPicPr>
          <p:nvPr/>
        </p:nvPicPr>
        <p:blipFill>
          <a:blip r:embed="rId3"/>
          <a:stretch>
            <a:fillRect/>
          </a:stretch>
        </p:blipFill>
        <p:spPr>
          <a:xfrm>
            <a:off x="0" y="3950677"/>
            <a:ext cx="14630400" cy="4278923"/>
          </a:xfrm>
          <a:prstGeom prst="rect">
            <a:avLst/>
          </a:prstGeom>
        </p:spPr>
      </p:pic>
    </p:spTree>
    <p:extLst>
      <p:ext uri="{BB962C8B-B14F-4D97-AF65-F5344CB8AC3E}">
        <p14:creationId xmlns:p14="http://schemas.microsoft.com/office/powerpoint/2010/main" val="284484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41458B-D934-1B7F-6ECF-8127A755264C}"/>
              </a:ext>
            </a:extLst>
          </p:cNvPr>
          <p:cNvPicPr>
            <a:picLocks noChangeAspect="1"/>
          </p:cNvPicPr>
          <p:nvPr/>
        </p:nvPicPr>
        <p:blipFill>
          <a:blip r:embed="rId2"/>
          <a:stretch>
            <a:fillRect/>
          </a:stretch>
        </p:blipFill>
        <p:spPr>
          <a:xfrm>
            <a:off x="0" y="1348154"/>
            <a:ext cx="14630400" cy="6881446"/>
          </a:xfrm>
          <a:prstGeom prst="rect">
            <a:avLst/>
          </a:prstGeom>
        </p:spPr>
      </p:pic>
    </p:spTree>
    <p:extLst>
      <p:ext uri="{BB962C8B-B14F-4D97-AF65-F5344CB8AC3E}">
        <p14:creationId xmlns:p14="http://schemas.microsoft.com/office/powerpoint/2010/main" val="25545366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524C15-68DC-2C13-8D23-EF4C56236E5D}"/>
              </a:ext>
            </a:extLst>
          </p:cNvPr>
          <p:cNvSpPr txBox="1"/>
          <p:nvPr/>
        </p:nvSpPr>
        <p:spPr>
          <a:xfrm>
            <a:off x="140675" y="1383323"/>
            <a:ext cx="7256587" cy="5355312"/>
          </a:xfrm>
          <a:prstGeom prst="rect">
            <a:avLst/>
          </a:prstGeom>
          <a:noFill/>
        </p:spPr>
        <p:txBody>
          <a:bodyPr wrap="square" rtlCol="0">
            <a:spAutoFit/>
          </a:bodyPr>
          <a:lstStyle/>
          <a:p>
            <a:r>
              <a:rPr lang="en-US" sz="1800" b="0" i="0" u="none" strike="noStrike" baseline="0" dirty="0">
                <a:latin typeface="TimesNewRoman"/>
              </a:rPr>
              <a:t>1. Raj started his business Raj and Co. with Rs 50,000 from his own funds.</a:t>
            </a:r>
          </a:p>
          <a:p>
            <a:pPr algn="l"/>
            <a:r>
              <a:rPr lang="en-IN" sz="1800" b="0" i="0" u="none" strike="noStrike" baseline="0" dirty="0">
                <a:latin typeface="TimesNewRoman"/>
              </a:rPr>
              <a:t>Assets       = Capital + Liabilities</a:t>
            </a:r>
          </a:p>
          <a:p>
            <a:pPr algn="l"/>
            <a:r>
              <a:rPr lang="en-IN" sz="1800" b="0" i="0" u="none" strike="noStrike" baseline="0" dirty="0">
                <a:latin typeface="TimesNewRoman"/>
              </a:rPr>
              <a:t>Cash         = Capital + 0</a:t>
            </a:r>
          </a:p>
          <a:p>
            <a:pPr algn="l"/>
            <a:r>
              <a:rPr lang="en-IN" sz="1800" b="0" i="0" u="none" strike="noStrike" baseline="0" dirty="0">
                <a:latin typeface="TimesNewRoman"/>
              </a:rPr>
              <a:t>Rs 50,000 = Rs 50,000 + 0</a:t>
            </a:r>
          </a:p>
          <a:p>
            <a:pPr algn="l"/>
            <a:endParaRPr lang="en-IN" dirty="0">
              <a:latin typeface="TimesNewRoman"/>
            </a:endParaRPr>
          </a:p>
          <a:p>
            <a:pPr algn="l"/>
            <a:r>
              <a:rPr lang="en-US" sz="1800" b="0" i="0" u="none" strike="noStrike" baseline="0" dirty="0">
                <a:latin typeface="TimesNewRoman"/>
              </a:rPr>
              <a:t>2. Raj purchased machinery and accessories for Rs 10,000</a:t>
            </a:r>
            <a:endParaRPr lang="en-IN" sz="1800" b="0" i="0" u="none" strike="noStrike" baseline="0" dirty="0">
              <a:latin typeface="TimesNewRoman"/>
            </a:endParaRPr>
          </a:p>
          <a:p>
            <a:pPr algn="l"/>
            <a:endParaRPr lang="en-US" sz="1800" b="0" i="0" u="none" strike="noStrike" baseline="0" dirty="0">
              <a:latin typeface="TimesNewRoman"/>
            </a:endParaRPr>
          </a:p>
          <a:p>
            <a:pPr algn="l"/>
            <a:endParaRPr lang="en-US" dirty="0">
              <a:latin typeface="TimesNewRoman"/>
            </a:endParaRPr>
          </a:p>
          <a:p>
            <a:pPr algn="l"/>
            <a:endParaRPr lang="en-US" sz="1800" b="0" i="0" u="none" strike="noStrike" baseline="0" dirty="0">
              <a:latin typeface="TimesNewRoman"/>
            </a:endParaRPr>
          </a:p>
          <a:p>
            <a:pPr algn="l"/>
            <a:endParaRPr lang="en-US" dirty="0">
              <a:latin typeface="TimesNewRoman"/>
            </a:endParaRPr>
          </a:p>
          <a:p>
            <a:pPr algn="l"/>
            <a:endParaRPr lang="en-US" sz="1800" b="0" i="0" u="none" strike="noStrike" baseline="0" dirty="0">
              <a:latin typeface="TimesNewRoman"/>
            </a:endParaRPr>
          </a:p>
          <a:p>
            <a:pPr algn="l"/>
            <a:r>
              <a:rPr lang="en-US" dirty="0">
                <a:latin typeface="TimesNewRoman"/>
              </a:rPr>
              <a:t>3. </a:t>
            </a:r>
            <a:r>
              <a:rPr lang="en-US" sz="1800" b="0" i="0" u="none" strike="noStrike" baseline="0" dirty="0">
                <a:latin typeface="TimesNewRoman"/>
              </a:rPr>
              <a:t>He purchased goods for cash Rs 5,000.</a:t>
            </a:r>
          </a:p>
          <a:p>
            <a:pPr algn="l"/>
            <a:endParaRPr lang="en-US" dirty="0">
              <a:latin typeface="TimesNewRoman"/>
            </a:endParaRPr>
          </a:p>
          <a:p>
            <a:pPr algn="l"/>
            <a:endParaRPr lang="en-US" dirty="0">
              <a:latin typeface="TimesNewRoman"/>
            </a:endParaRPr>
          </a:p>
          <a:p>
            <a:pPr algn="l"/>
            <a:endParaRPr lang="en-US" dirty="0">
              <a:latin typeface="TimesNewRoman"/>
            </a:endParaRPr>
          </a:p>
          <a:p>
            <a:pPr algn="l"/>
            <a:endParaRPr lang="en-US" dirty="0">
              <a:latin typeface="TimesNewRoman"/>
            </a:endParaRPr>
          </a:p>
          <a:p>
            <a:pPr algn="l"/>
            <a:endParaRPr lang="en-US" dirty="0">
              <a:latin typeface="TimesNewRoman"/>
            </a:endParaRPr>
          </a:p>
          <a:p>
            <a:pPr algn="l"/>
            <a:r>
              <a:rPr lang="en-US" dirty="0">
                <a:latin typeface="TimesNewRoman"/>
              </a:rPr>
              <a:t>4.</a:t>
            </a:r>
            <a:r>
              <a:rPr lang="en-US" sz="1800" b="0" i="0" u="none" strike="noStrike" baseline="0" dirty="0">
                <a:latin typeface="TimesNewRoman"/>
              </a:rPr>
              <a:t> He purchased goods on credit Rs 10,0000.</a:t>
            </a:r>
            <a:endParaRPr lang="en-US" dirty="0">
              <a:latin typeface="TimesNewRoman"/>
            </a:endParaRPr>
          </a:p>
          <a:p>
            <a:pPr algn="l"/>
            <a:endParaRPr lang="en-IN" dirty="0"/>
          </a:p>
        </p:txBody>
      </p:sp>
      <p:pic>
        <p:nvPicPr>
          <p:cNvPr id="5" name="Picture 4">
            <a:extLst>
              <a:ext uri="{FF2B5EF4-FFF2-40B4-BE49-F238E27FC236}">
                <a16:creationId xmlns:a16="http://schemas.microsoft.com/office/drawing/2014/main" id="{FB1EB448-BB26-0C8B-051E-D5E582E99D44}"/>
              </a:ext>
            </a:extLst>
          </p:cNvPr>
          <p:cNvPicPr>
            <a:picLocks noChangeAspect="1"/>
          </p:cNvPicPr>
          <p:nvPr/>
        </p:nvPicPr>
        <p:blipFill>
          <a:blip r:embed="rId2"/>
          <a:stretch>
            <a:fillRect/>
          </a:stretch>
        </p:blipFill>
        <p:spPr>
          <a:xfrm>
            <a:off x="41032" y="4872256"/>
            <a:ext cx="7315199" cy="1250508"/>
          </a:xfrm>
          <a:prstGeom prst="rect">
            <a:avLst/>
          </a:prstGeom>
        </p:spPr>
      </p:pic>
      <p:pic>
        <p:nvPicPr>
          <p:cNvPr id="7" name="Picture 6">
            <a:extLst>
              <a:ext uri="{FF2B5EF4-FFF2-40B4-BE49-F238E27FC236}">
                <a16:creationId xmlns:a16="http://schemas.microsoft.com/office/drawing/2014/main" id="{652B6E52-3AE0-CCA6-F02D-5CACBDBA444D}"/>
              </a:ext>
            </a:extLst>
          </p:cNvPr>
          <p:cNvPicPr>
            <a:picLocks noChangeAspect="1"/>
          </p:cNvPicPr>
          <p:nvPr/>
        </p:nvPicPr>
        <p:blipFill>
          <a:blip r:embed="rId3"/>
          <a:stretch>
            <a:fillRect/>
          </a:stretch>
        </p:blipFill>
        <p:spPr>
          <a:xfrm>
            <a:off x="0" y="2597659"/>
            <a:ext cx="7587249" cy="1685515"/>
          </a:xfrm>
          <a:prstGeom prst="rect">
            <a:avLst/>
          </a:prstGeom>
        </p:spPr>
      </p:pic>
      <p:pic>
        <p:nvPicPr>
          <p:cNvPr id="9" name="Picture 8">
            <a:extLst>
              <a:ext uri="{FF2B5EF4-FFF2-40B4-BE49-F238E27FC236}">
                <a16:creationId xmlns:a16="http://schemas.microsoft.com/office/drawing/2014/main" id="{5D5153C1-46F7-DB6D-A3E8-A30F9AFCD321}"/>
              </a:ext>
            </a:extLst>
          </p:cNvPr>
          <p:cNvPicPr>
            <a:picLocks noChangeAspect="1"/>
          </p:cNvPicPr>
          <p:nvPr/>
        </p:nvPicPr>
        <p:blipFill>
          <a:blip r:embed="rId4"/>
          <a:stretch>
            <a:fillRect/>
          </a:stretch>
        </p:blipFill>
        <p:spPr>
          <a:xfrm>
            <a:off x="51050" y="6526445"/>
            <a:ext cx="7315199" cy="1535722"/>
          </a:xfrm>
          <a:prstGeom prst="rect">
            <a:avLst/>
          </a:prstGeom>
        </p:spPr>
      </p:pic>
      <p:sp>
        <p:nvSpPr>
          <p:cNvPr id="10" name="TextBox 9">
            <a:extLst>
              <a:ext uri="{FF2B5EF4-FFF2-40B4-BE49-F238E27FC236}">
                <a16:creationId xmlns:a16="http://schemas.microsoft.com/office/drawing/2014/main" id="{5DD225A5-3946-2126-2CA2-95629C51C231}"/>
              </a:ext>
            </a:extLst>
          </p:cNvPr>
          <p:cNvSpPr txBox="1"/>
          <p:nvPr/>
        </p:nvSpPr>
        <p:spPr>
          <a:xfrm>
            <a:off x="7397264" y="1"/>
            <a:ext cx="7092460" cy="7294305"/>
          </a:xfrm>
          <a:prstGeom prst="rect">
            <a:avLst/>
          </a:prstGeom>
          <a:noFill/>
        </p:spPr>
        <p:txBody>
          <a:bodyPr wrap="square" rtlCol="0">
            <a:spAutoFit/>
          </a:bodyPr>
          <a:lstStyle/>
          <a:p>
            <a:r>
              <a:rPr lang="en-IN" sz="1800" b="0" i="0" u="none" strike="noStrike" baseline="0" dirty="0">
                <a:latin typeface="TimesNewRoman"/>
              </a:rPr>
              <a:t>5. Rent paid Rs 2,000.</a:t>
            </a:r>
          </a:p>
          <a:p>
            <a:endParaRPr lang="en-IN" dirty="0">
              <a:latin typeface="TimesNewRoman"/>
            </a:endParaRPr>
          </a:p>
          <a:p>
            <a:endParaRPr lang="en-IN" dirty="0">
              <a:latin typeface="TimesNewRoman"/>
            </a:endParaRPr>
          </a:p>
          <a:p>
            <a:endParaRPr lang="en-IN" dirty="0">
              <a:latin typeface="TimesNewRoman"/>
            </a:endParaRPr>
          </a:p>
          <a:p>
            <a:endParaRPr lang="en-IN" dirty="0">
              <a:latin typeface="TimesNewRoman"/>
            </a:endParaRPr>
          </a:p>
          <a:p>
            <a:endParaRPr lang="en-IN" dirty="0">
              <a:latin typeface="TimesNewRoman"/>
            </a:endParaRPr>
          </a:p>
          <a:p>
            <a:endParaRPr lang="en-IN" dirty="0">
              <a:latin typeface="TimesNewRoman"/>
            </a:endParaRPr>
          </a:p>
          <a:p>
            <a:r>
              <a:rPr lang="en-IN" dirty="0">
                <a:latin typeface="TimesNewRoman"/>
              </a:rPr>
              <a:t>6. </a:t>
            </a:r>
            <a:r>
              <a:rPr lang="en-US" sz="1800" b="0" i="0" u="none" strike="noStrike" baseline="0" dirty="0">
                <a:latin typeface="TimesNewRoman"/>
              </a:rPr>
              <a:t>Raj sold goods costing Rs 10,000 for Rs 12,000.</a:t>
            </a: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r>
              <a:rPr lang="en-US" dirty="0">
                <a:latin typeface="TimesNewRoman"/>
              </a:rPr>
              <a:t>7.</a:t>
            </a:r>
            <a:r>
              <a:rPr lang="en-US" sz="1800" b="0" i="0" u="none" strike="noStrike" baseline="0" dirty="0">
                <a:latin typeface="TimesNewRoman"/>
              </a:rPr>
              <a:t> Goods costing Rs 3,000 was sold on credit for Rs 8,000.</a:t>
            </a: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endParaRPr lang="en-US" dirty="0">
              <a:latin typeface="TimesNewRoman"/>
            </a:endParaRPr>
          </a:p>
          <a:p>
            <a:r>
              <a:rPr lang="en-US" dirty="0">
                <a:latin typeface="TimesNewRoman"/>
              </a:rPr>
              <a:t>8. </a:t>
            </a:r>
            <a:r>
              <a:rPr lang="en-US" sz="1800" b="0" i="0" u="none" strike="noStrike" baseline="0" dirty="0">
                <a:latin typeface="TimesNewRoman"/>
              </a:rPr>
              <a:t>Raj withdraws Rs 2,000 cash for his personal use.</a:t>
            </a:r>
            <a:endParaRPr lang="en-IN" dirty="0">
              <a:latin typeface="TimesNewRoman"/>
            </a:endParaRPr>
          </a:p>
          <a:p>
            <a:endParaRPr lang="en-IN" dirty="0">
              <a:latin typeface="TimesNewRoman"/>
            </a:endParaRPr>
          </a:p>
          <a:p>
            <a:endParaRPr lang="en-IN" dirty="0">
              <a:latin typeface="TimesNewRoman"/>
            </a:endParaRPr>
          </a:p>
          <a:p>
            <a:endParaRPr lang="en-IN" dirty="0"/>
          </a:p>
        </p:txBody>
      </p:sp>
      <p:pic>
        <p:nvPicPr>
          <p:cNvPr id="12" name="Picture 11">
            <a:extLst>
              <a:ext uri="{FF2B5EF4-FFF2-40B4-BE49-F238E27FC236}">
                <a16:creationId xmlns:a16="http://schemas.microsoft.com/office/drawing/2014/main" id="{74DC9407-4C13-D3F9-C414-FD44347CE93A}"/>
              </a:ext>
            </a:extLst>
          </p:cNvPr>
          <p:cNvPicPr>
            <a:picLocks noChangeAspect="1"/>
          </p:cNvPicPr>
          <p:nvPr/>
        </p:nvPicPr>
        <p:blipFill>
          <a:blip r:embed="rId5"/>
          <a:stretch>
            <a:fillRect/>
          </a:stretch>
        </p:blipFill>
        <p:spPr>
          <a:xfrm>
            <a:off x="7587249" y="369333"/>
            <a:ext cx="7043151" cy="1529805"/>
          </a:xfrm>
          <a:prstGeom prst="rect">
            <a:avLst/>
          </a:prstGeom>
        </p:spPr>
      </p:pic>
      <p:pic>
        <p:nvPicPr>
          <p:cNvPr id="14" name="Picture 13">
            <a:extLst>
              <a:ext uri="{FF2B5EF4-FFF2-40B4-BE49-F238E27FC236}">
                <a16:creationId xmlns:a16="http://schemas.microsoft.com/office/drawing/2014/main" id="{07535BDB-D7D9-238E-321F-3D3BD2E336FB}"/>
              </a:ext>
            </a:extLst>
          </p:cNvPr>
          <p:cNvPicPr>
            <a:picLocks noChangeAspect="1"/>
          </p:cNvPicPr>
          <p:nvPr/>
        </p:nvPicPr>
        <p:blipFill>
          <a:blip r:embed="rId6"/>
          <a:stretch>
            <a:fillRect/>
          </a:stretch>
        </p:blipFill>
        <p:spPr>
          <a:xfrm>
            <a:off x="7537940" y="2268470"/>
            <a:ext cx="7092460" cy="1596286"/>
          </a:xfrm>
          <a:prstGeom prst="rect">
            <a:avLst/>
          </a:prstGeom>
        </p:spPr>
      </p:pic>
      <p:pic>
        <p:nvPicPr>
          <p:cNvPr id="16" name="Picture 15">
            <a:extLst>
              <a:ext uri="{FF2B5EF4-FFF2-40B4-BE49-F238E27FC236}">
                <a16:creationId xmlns:a16="http://schemas.microsoft.com/office/drawing/2014/main" id="{9DAFC2BE-B0D1-9ECF-826A-D9E4C401698D}"/>
              </a:ext>
            </a:extLst>
          </p:cNvPr>
          <p:cNvPicPr>
            <a:picLocks noChangeAspect="1"/>
          </p:cNvPicPr>
          <p:nvPr/>
        </p:nvPicPr>
        <p:blipFill>
          <a:blip r:embed="rId7"/>
          <a:stretch>
            <a:fillRect/>
          </a:stretch>
        </p:blipFill>
        <p:spPr>
          <a:xfrm>
            <a:off x="7506925" y="4364845"/>
            <a:ext cx="7154273" cy="1476581"/>
          </a:xfrm>
          <a:prstGeom prst="rect">
            <a:avLst/>
          </a:prstGeom>
        </p:spPr>
      </p:pic>
      <p:pic>
        <p:nvPicPr>
          <p:cNvPr id="18" name="Picture 17">
            <a:extLst>
              <a:ext uri="{FF2B5EF4-FFF2-40B4-BE49-F238E27FC236}">
                <a16:creationId xmlns:a16="http://schemas.microsoft.com/office/drawing/2014/main" id="{04AC316B-FF35-64A0-CD0B-25240CBF5144}"/>
              </a:ext>
            </a:extLst>
          </p:cNvPr>
          <p:cNvPicPr>
            <a:picLocks noChangeAspect="1"/>
          </p:cNvPicPr>
          <p:nvPr/>
        </p:nvPicPr>
        <p:blipFill>
          <a:blip r:embed="rId8"/>
          <a:stretch>
            <a:fillRect/>
          </a:stretch>
        </p:blipFill>
        <p:spPr>
          <a:xfrm>
            <a:off x="7506925" y="6259844"/>
            <a:ext cx="7123475" cy="1969755"/>
          </a:xfrm>
          <a:prstGeom prst="rect">
            <a:avLst/>
          </a:prstGeom>
        </p:spPr>
      </p:pic>
    </p:spTree>
    <p:extLst>
      <p:ext uri="{BB962C8B-B14F-4D97-AF65-F5344CB8AC3E}">
        <p14:creationId xmlns:p14="http://schemas.microsoft.com/office/powerpoint/2010/main" val="1952273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863B3949-AF9C-A609-5E2F-64945ECF47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01262"/>
            <a:ext cx="14630400" cy="6928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3916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2A6C9E-A131-3409-DF08-E4C91933DC5B}"/>
              </a:ext>
            </a:extLst>
          </p:cNvPr>
          <p:cNvPicPr>
            <a:picLocks noChangeAspect="1"/>
          </p:cNvPicPr>
          <p:nvPr/>
        </p:nvPicPr>
        <p:blipFill>
          <a:blip r:embed="rId2"/>
          <a:stretch>
            <a:fillRect/>
          </a:stretch>
        </p:blipFill>
        <p:spPr>
          <a:xfrm>
            <a:off x="0" y="11723"/>
            <a:ext cx="14630400" cy="6506308"/>
          </a:xfrm>
          <a:prstGeom prst="rect">
            <a:avLst/>
          </a:prstGeom>
        </p:spPr>
      </p:pic>
      <p:pic>
        <p:nvPicPr>
          <p:cNvPr id="8" name="Picture 7">
            <a:extLst>
              <a:ext uri="{FF2B5EF4-FFF2-40B4-BE49-F238E27FC236}">
                <a16:creationId xmlns:a16="http://schemas.microsoft.com/office/drawing/2014/main" id="{C7E3C5D1-4E1C-F775-1FE5-0FD627D0FD05}"/>
              </a:ext>
            </a:extLst>
          </p:cNvPr>
          <p:cNvPicPr>
            <a:picLocks noChangeAspect="1"/>
          </p:cNvPicPr>
          <p:nvPr/>
        </p:nvPicPr>
        <p:blipFill>
          <a:blip r:embed="rId3"/>
          <a:stretch>
            <a:fillRect/>
          </a:stretch>
        </p:blipFill>
        <p:spPr>
          <a:xfrm>
            <a:off x="105509" y="6435969"/>
            <a:ext cx="14524892" cy="1817077"/>
          </a:xfrm>
          <a:prstGeom prst="rect">
            <a:avLst/>
          </a:prstGeom>
        </p:spPr>
      </p:pic>
    </p:spTree>
    <p:extLst>
      <p:ext uri="{BB962C8B-B14F-4D97-AF65-F5344CB8AC3E}">
        <p14:creationId xmlns:p14="http://schemas.microsoft.com/office/powerpoint/2010/main" val="7386772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8041DA0-1E08-AE1E-664C-1B34E96C0761}"/>
              </a:ext>
            </a:extLst>
          </p:cNvPr>
          <p:cNvSpPr txBox="1"/>
          <p:nvPr/>
        </p:nvSpPr>
        <p:spPr>
          <a:xfrm>
            <a:off x="128954" y="1735014"/>
            <a:ext cx="8370277" cy="6247864"/>
          </a:xfrm>
          <a:prstGeom prst="rect">
            <a:avLst/>
          </a:prstGeom>
          <a:noFill/>
        </p:spPr>
        <p:txBody>
          <a:bodyPr wrap="square" rtlCol="0">
            <a:spAutoFit/>
          </a:bodyPr>
          <a:lstStyle/>
          <a:p>
            <a:pPr algn="l"/>
            <a:r>
              <a:rPr lang="en-US" sz="16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Problem :1</a:t>
            </a:r>
          </a:p>
          <a:p>
            <a:pPr algn="l"/>
            <a:r>
              <a:rPr lang="en-US" sz="1600" b="0" i="0" u="none" strike="noStrike" baseline="0" dirty="0">
                <a:latin typeface="Times New Roman" panose="02020603050405020304" pitchFamily="18" charset="0"/>
                <a:cs typeface="Times New Roman" panose="02020603050405020304" pitchFamily="18" charset="0"/>
              </a:rPr>
              <a:t> Show the accounting equation on the basis of the following transactions: </a:t>
            </a:r>
            <a:endParaRPr lang="en-US" sz="1600" b="1" i="0" u="none" strike="noStrike" baseline="0" dirty="0">
              <a:latin typeface="Times New Roman" panose="02020603050405020304" pitchFamily="18" charset="0"/>
              <a:cs typeface="Times New Roman" panose="02020603050405020304" pitchFamily="18" charset="0"/>
            </a:endParaRPr>
          </a:p>
          <a:p>
            <a:pPr algn="l"/>
            <a:r>
              <a:rPr lang="en-US" sz="1600" b="0" i="0" u="none" strike="noStrike" baseline="0" dirty="0">
                <a:latin typeface="Times New Roman" panose="02020603050405020304" pitchFamily="18" charset="0"/>
                <a:cs typeface="Times New Roman" panose="02020603050405020304" pitchFamily="18" charset="0"/>
              </a:rPr>
              <a:t>1. Y started business with cash Rs.90,000</a:t>
            </a:r>
          </a:p>
          <a:p>
            <a:pPr algn="l"/>
            <a:r>
              <a:rPr lang="en-US" sz="1600" b="0" i="0" u="none" strike="noStrike" baseline="0" dirty="0">
                <a:latin typeface="Times New Roman" panose="02020603050405020304" pitchFamily="18" charset="0"/>
                <a:cs typeface="Times New Roman" panose="02020603050405020304" pitchFamily="18" charset="0"/>
              </a:rPr>
              <a:t>2. Purchased goods on credit Rs. 50,000</a:t>
            </a:r>
          </a:p>
          <a:p>
            <a:pPr algn="l"/>
            <a:r>
              <a:rPr lang="en-US" sz="1600" b="0" i="0" u="none" strike="noStrike" baseline="0" dirty="0">
                <a:latin typeface="Times New Roman" panose="02020603050405020304" pitchFamily="18" charset="0"/>
                <a:cs typeface="Times New Roman" panose="02020603050405020304" pitchFamily="18" charset="0"/>
              </a:rPr>
              <a:t>3. Purchased furniture for cash Rs. 10,000</a:t>
            </a:r>
          </a:p>
          <a:p>
            <a:pPr algn="l"/>
            <a:r>
              <a:rPr lang="en-US" sz="1600" b="0" i="0" u="none" strike="noStrike" baseline="0" dirty="0">
                <a:latin typeface="Times New Roman" panose="02020603050405020304" pitchFamily="18" charset="0"/>
                <a:cs typeface="Times New Roman" panose="02020603050405020304" pitchFamily="18" charset="0"/>
              </a:rPr>
              <a:t>4. Sold goods costing Rs. 20,000 for Rs. 40,000</a:t>
            </a:r>
          </a:p>
          <a:p>
            <a:pPr algn="l"/>
            <a:r>
              <a:rPr lang="en-US" sz="1600" b="0" i="0" u="none" strike="noStrike" baseline="0" dirty="0">
                <a:latin typeface="Times New Roman" panose="02020603050405020304" pitchFamily="18" charset="0"/>
                <a:cs typeface="Times New Roman" panose="02020603050405020304" pitchFamily="18" charset="0"/>
              </a:rPr>
              <a:t>5. Sold goods costing Rs. 20,000 on credit for 42,000</a:t>
            </a:r>
          </a:p>
          <a:p>
            <a:pPr algn="l"/>
            <a:r>
              <a:rPr lang="en-US" sz="1600" b="0" i="0" u="none" strike="noStrike" baseline="0" dirty="0">
                <a:latin typeface="Times New Roman" panose="02020603050405020304" pitchFamily="18" charset="0"/>
                <a:cs typeface="Times New Roman" panose="02020603050405020304" pitchFamily="18" charset="0"/>
              </a:rPr>
              <a:t>6. Drawn for personal used Rs. 5000</a:t>
            </a:r>
          </a:p>
          <a:p>
            <a:pPr algn="l"/>
            <a:r>
              <a:rPr lang="en-IN" sz="1600" b="0" i="0" u="none" strike="noStrike" baseline="0" dirty="0">
                <a:latin typeface="Times New Roman" panose="02020603050405020304" pitchFamily="18" charset="0"/>
                <a:cs typeface="Times New Roman" panose="02020603050405020304" pitchFamily="18" charset="0"/>
              </a:rPr>
              <a:t>7. Paid for rent Rs. 1000</a:t>
            </a:r>
          </a:p>
          <a:p>
            <a:pPr algn="l"/>
            <a:r>
              <a:rPr lang="en-US" sz="1600" b="0" i="0" u="none" strike="noStrike" baseline="0" dirty="0">
                <a:latin typeface="Times New Roman" panose="02020603050405020304" pitchFamily="18" charset="0"/>
                <a:cs typeface="Times New Roman" panose="02020603050405020304" pitchFamily="18" charset="0"/>
              </a:rPr>
              <a:t>8. Paid for salaried Rs. 3000</a:t>
            </a:r>
          </a:p>
          <a:p>
            <a:pPr algn="l"/>
            <a:r>
              <a:rPr lang="en-US" sz="1600" b="0" i="0" u="none" strike="noStrike" baseline="0" dirty="0">
                <a:latin typeface="Times New Roman" panose="02020603050405020304" pitchFamily="18" charset="0"/>
                <a:cs typeface="Times New Roman" panose="02020603050405020304" pitchFamily="18" charset="0"/>
              </a:rPr>
              <a:t>9. Paid to creditors Rs. 40,000</a:t>
            </a:r>
          </a:p>
          <a:p>
            <a:pPr algn="l"/>
            <a:r>
              <a:rPr lang="en-US" sz="1600" b="0" i="0" u="none" strike="noStrike" baseline="0" dirty="0">
                <a:latin typeface="Times New Roman" panose="02020603050405020304" pitchFamily="18" charset="0"/>
                <a:cs typeface="Times New Roman" panose="02020603050405020304" pitchFamily="18" charset="0"/>
              </a:rPr>
              <a:t>10. Received from debtors Rs. 12,000</a:t>
            </a:r>
          </a:p>
          <a:p>
            <a:pPr algn="l"/>
            <a:endParaRPr lang="en-US" sz="1600" dirty="0">
              <a:latin typeface="Times New Roman" panose="02020603050405020304" pitchFamily="18" charset="0"/>
              <a:cs typeface="Times New Roman" panose="02020603050405020304" pitchFamily="18" charset="0"/>
            </a:endParaRPr>
          </a:p>
          <a:p>
            <a:pPr algn="l"/>
            <a:r>
              <a:rPr lang="en-US" sz="1600" b="1" dirty="0">
                <a:solidFill>
                  <a:schemeClr val="accent6">
                    <a:lumMod val="75000"/>
                  </a:schemeClr>
                </a:solidFill>
                <a:latin typeface="Times New Roman" panose="02020603050405020304" pitchFamily="18" charset="0"/>
                <a:cs typeface="Times New Roman" panose="02020603050405020304" pitchFamily="18" charset="0"/>
              </a:rPr>
              <a:t>Problem : 2 </a:t>
            </a:r>
          </a:p>
          <a:p>
            <a:pPr algn="l"/>
            <a:r>
              <a:rPr lang="en-US" sz="1600" b="0" i="0" u="none" strike="noStrike" baseline="0" dirty="0">
                <a:latin typeface="Times New Roman" panose="02020603050405020304" pitchFamily="18" charset="0"/>
                <a:cs typeface="Times New Roman" panose="02020603050405020304" pitchFamily="18" charset="0"/>
              </a:rPr>
              <a:t>Give accounting equation for the following transactions of Hitesh for the year 2009.</a:t>
            </a:r>
            <a:endParaRPr lang="en-US" sz="1600" b="1" i="0" u="none" strike="noStrike" baseline="0" dirty="0">
              <a:latin typeface="Times New Roman" panose="02020603050405020304" pitchFamily="18" charset="0"/>
              <a:cs typeface="Times New Roman" panose="02020603050405020304" pitchFamily="18" charset="0"/>
            </a:endParaRPr>
          </a:p>
          <a:p>
            <a:pPr algn="l"/>
            <a:r>
              <a:rPr lang="en-US" sz="1600" b="0" i="0" u="none" strike="noStrike" baseline="0" dirty="0" err="1">
                <a:latin typeface="Times New Roman" panose="02020603050405020304" pitchFamily="18" charset="0"/>
                <a:cs typeface="Times New Roman" panose="02020603050405020304" pitchFamily="18" charset="0"/>
              </a:rPr>
              <a:t>i</a:t>
            </a:r>
            <a:r>
              <a:rPr lang="en-US" sz="1600" b="0" i="0" u="none" strike="noStrike" baseline="0" dirty="0">
                <a:latin typeface="Times New Roman" panose="02020603050405020304" pitchFamily="18" charset="0"/>
                <a:cs typeface="Times New Roman" panose="02020603050405020304" pitchFamily="18" charset="0"/>
              </a:rPr>
              <a:t>. Started business with cash Rs. 18,000.</a:t>
            </a:r>
          </a:p>
          <a:p>
            <a:pPr algn="l"/>
            <a:r>
              <a:rPr lang="en-US" sz="1600" b="0" i="0" u="none" strike="noStrike" baseline="0" dirty="0">
                <a:latin typeface="Times New Roman" panose="02020603050405020304" pitchFamily="18" charset="0"/>
                <a:cs typeface="Times New Roman" panose="02020603050405020304" pitchFamily="18" charset="0"/>
              </a:rPr>
              <a:t>ii. Paid rent in advance Rs. 400.</a:t>
            </a:r>
          </a:p>
          <a:p>
            <a:pPr algn="l"/>
            <a:r>
              <a:rPr lang="en-US" sz="1600" b="0" i="0" u="none" strike="noStrike" baseline="0" dirty="0">
                <a:latin typeface="Times New Roman" panose="02020603050405020304" pitchFamily="18" charset="0"/>
                <a:cs typeface="Times New Roman" panose="02020603050405020304" pitchFamily="18" charset="0"/>
              </a:rPr>
              <a:t>iii. Purchased goods for cash Rs. 5000 and on credit Rs. 2,000.</a:t>
            </a:r>
          </a:p>
          <a:p>
            <a:pPr algn="l"/>
            <a:r>
              <a:rPr lang="en-US" sz="1600" b="0" i="0" u="none" strike="noStrike" baseline="0" dirty="0">
                <a:latin typeface="Times New Roman" panose="02020603050405020304" pitchFamily="18" charset="0"/>
                <a:cs typeface="Times New Roman" panose="02020603050405020304" pitchFamily="18" charset="0"/>
              </a:rPr>
              <a:t>iv. Sold goods for cash Rs. 4,000 (costing Rs. 2,400).</a:t>
            </a:r>
          </a:p>
          <a:p>
            <a:pPr algn="l"/>
            <a:r>
              <a:rPr lang="en-US" sz="1600" b="0" i="0" u="none" strike="noStrike" baseline="0" dirty="0">
                <a:latin typeface="Times New Roman" panose="02020603050405020304" pitchFamily="18" charset="0"/>
                <a:cs typeface="Times New Roman" panose="02020603050405020304" pitchFamily="18" charset="0"/>
              </a:rPr>
              <a:t>v. Rent paid Rs. 1,000 and rent outstanding Rs. 200.</a:t>
            </a:r>
          </a:p>
          <a:p>
            <a:pPr algn="l"/>
            <a:r>
              <a:rPr lang="en-US" sz="1600" b="0" i="0" u="none" strike="noStrike" baseline="0" dirty="0">
                <a:latin typeface="Times New Roman" panose="02020603050405020304" pitchFamily="18" charset="0"/>
                <a:cs typeface="Times New Roman" panose="02020603050405020304" pitchFamily="18" charset="0"/>
              </a:rPr>
              <a:t>vi. Bought motor-cycle for personal use Rs. 500.</a:t>
            </a:r>
          </a:p>
          <a:p>
            <a:pPr algn="l"/>
            <a:r>
              <a:rPr lang="en-US" sz="1600" b="0" i="0" u="none" strike="noStrike" baseline="0" dirty="0">
                <a:latin typeface="Times New Roman" panose="02020603050405020304" pitchFamily="18" charset="0"/>
                <a:cs typeface="Times New Roman" panose="02020603050405020304" pitchFamily="18" charset="0"/>
              </a:rPr>
              <a:t>vii. Purchased equipment for cash Rs. 500.</a:t>
            </a:r>
          </a:p>
          <a:p>
            <a:pPr algn="l"/>
            <a:r>
              <a:rPr lang="en-US" sz="1600" b="0" i="0" u="none" strike="noStrike" baseline="0" dirty="0">
                <a:latin typeface="Times New Roman" panose="02020603050405020304" pitchFamily="18" charset="0"/>
                <a:cs typeface="Times New Roman" panose="02020603050405020304" pitchFamily="18" charset="0"/>
              </a:rPr>
              <a:t>viii. Paid to creditors Rs. 600.</a:t>
            </a:r>
          </a:p>
          <a:p>
            <a:pPr algn="l"/>
            <a:r>
              <a:rPr lang="en-US" sz="1600" b="0" i="0" u="none" strike="noStrike" baseline="0" dirty="0">
                <a:latin typeface="Times New Roman" panose="02020603050405020304" pitchFamily="18" charset="0"/>
                <a:cs typeface="Times New Roman" panose="02020603050405020304" pitchFamily="18" charset="0"/>
              </a:rPr>
              <a:t>ix. Depreciation on equipment Rs. 25.</a:t>
            </a:r>
          </a:p>
          <a:p>
            <a:pPr algn="l"/>
            <a:r>
              <a:rPr lang="en-US" sz="1600" b="0" i="0" u="none" strike="noStrike" baseline="0" dirty="0">
                <a:latin typeface="Times New Roman" panose="02020603050405020304" pitchFamily="18" charset="0"/>
                <a:cs typeface="Times New Roman" panose="02020603050405020304" pitchFamily="18" charset="0"/>
              </a:rPr>
              <a:t>x. Business expenses Rs.400.</a:t>
            </a:r>
            <a:endParaRPr lang="en-IN" sz="16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799A660E-9C97-80C7-2BE3-70922AD094D2}"/>
              </a:ext>
            </a:extLst>
          </p:cNvPr>
          <p:cNvPicPr>
            <a:picLocks noChangeAspect="1"/>
          </p:cNvPicPr>
          <p:nvPr/>
        </p:nvPicPr>
        <p:blipFill>
          <a:blip r:embed="rId2"/>
          <a:stretch>
            <a:fillRect/>
          </a:stretch>
        </p:blipFill>
        <p:spPr>
          <a:xfrm>
            <a:off x="9061938" y="1371599"/>
            <a:ext cx="5568462" cy="6858001"/>
          </a:xfrm>
          <a:prstGeom prst="rect">
            <a:avLst/>
          </a:prstGeom>
        </p:spPr>
      </p:pic>
    </p:spTree>
    <p:extLst>
      <p:ext uri="{BB962C8B-B14F-4D97-AF65-F5344CB8AC3E}">
        <p14:creationId xmlns:p14="http://schemas.microsoft.com/office/powerpoint/2010/main" val="17089421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902E60-1167-8F6F-E7CA-B31DDE4ED262}"/>
              </a:ext>
            </a:extLst>
          </p:cNvPr>
          <p:cNvPicPr>
            <a:picLocks noChangeAspect="1"/>
          </p:cNvPicPr>
          <p:nvPr/>
        </p:nvPicPr>
        <p:blipFill>
          <a:blip r:embed="rId2"/>
          <a:stretch>
            <a:fillRect/>
          </a:stretch>
        </p:blipFill>
        <p:spPr>
          <a:xfrm>
            <a:off x="0" y="0"/>
            <a:ext cx="14630400" cy="3772426"/>
          </a:xfrm>
          <a:prstGeom prst="rect">
            <a:avLst/>
          </a:prstGeom>
        </p:spPr>
      </p:pic>
      <p:pic>
        <p:nvPicPr>
          <p:cNvPr id="2" name="Picture 1">
            <a:extLst>
              <a:ext uri="{FF2B5EF4-FFF2-40B4-BE49-F238E27FC236}">
                <a16:creationId xmlns:a16="http://schemas.microsoft.com/office/drawing/2014/main" id="{074283F2-F70A-944D-81A8-C9D4A51E046E}"/>
              </a:ext>
            </a:extLst>
          </p:cNvPr>
          <p:cNvPicPr>
            <a:picLocks noChangeAspect="1"/>
          </p:cNvPicPr>
          <p:nvPr/>
        </p:nvPicPr>
        <p:blipFill>
          <a:blip r:embed="rId3"/>
          <a:stretch>
            <a:fillRect/>
          </a:stretch>
        </p:blipFill>
        <p:spPr>
          <a:xfrm>
            <a:off x="9061938" y="5275384"/>
            <a:ext cx="5568462" cy="2954216"/>
          </a:xfrm>
          <a:prstGeom prst="rect">
            <a:avLst/>
          </a:prstGeom>
        </p:spPr>
      </p:pic>
    </p:spTree>
    <p:extLst>
      <p:ext uri="{BB962C8B-B14F-4D97-AF65-F5344CB8AC3E}">
        <p14:creationId xmlns:p14="http://schemas.microsoft.com/office/powerpoint/2010/main" val="2095959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1BC9E6-C6A0-81EF-CED6-DCBF5D04DE41}"/>
              </a:ext>
            </a:extLst>
          </p:cNvPr>
          <p:cNvSpPr txBox="1"/>
          <p:nvPr/>
        </p:nvSpPr>
        <p:spPr>
          <a:xfrm>
            <a:off x="0" y="1453662"/>
            <a:ext cx="14630399" cy="4308872"/>
          </a:xfrm>
          <a:prstGeom prst="rect">
            <a:avLst/>
          </a:prstGeom>
          <a:noFill/>
        </p:spPr>
        <p:txBody>
          <a:bodyPr wrap="square" rtlCol="0">
            <a:spAutoFit/>
          </a:bodyPr>
          <a:lstStyle/>
          <a:p>
            <a:pPr algn="ctr"/>
            <a:r>
              <a:rPr lang="en-US" sz="3200" b="1" i="0" u="none" strike="noStrike" baseline="0" dirty="0">
                <a:solidFill>
                  <a:schemeClr val="accent6">
                    <a:lumMod val="75000"/>
                  </a:schemeClr>
                </a:solidFill>
                <a:latin typeface="TimesNewRoman,Bold"/>
              </a:rPr>
              <a:t>SUBSIDIARY BOOKS</a:t>
            </a:r>
          </a:p>
          <a:p>
            <a:pPr algn="l"/>
            <a:r>
              <a:rPr lang="en-US" sz="2000" b="0" i="0" u="none" strike="noStrike" baseline="0" dirty="0">
                <a:latin typeface="TimesNewRoman"/>
              </a:rPr>
              <a:t>Subsidiary books refer to the books meant for specific transactions of similar nature. It is used to record only one type of business transaction. These subsidiary books are also called Books of Original Entry. These are also referred to as Special Journals.</a:t>
            </a:r>
          </a:p>
          <a:p>
            <a:pPr algn="l"/>
            <a:endParaRPr lang="en-US" sz="2000" b="0" i="0" u="none" strike="noStrike" baseline="0" dirty="0">
              <a:latin typeface="TimesNewRoman"/>
            </a:endParaRPr>
          </a:p>
          <a:p>
            <a:pPr algn="l"/>
            <a:r>
              <a:rPr lang="en-US" sz="2000" b="0" i="0" u="none" strike="noStrike" baseline="0" dirty="0">
                <a:latin typeface="TimesNewRoman"/>
              </a:rPr>
              <a:t>As the number of transactions of a business enterprise increase in volume, as some transaction are of repetitive in nature, the need arises to classify and group the business transaction so as to suit </a:t>
            </a:r>
            <a:r>
              <a:rPr lang="en-IN" sz="2000" b="0" i="0" u="none" strike="noStrike" baseline="0" dirty="0">
                <a:latin typeface="TimesNewRoman"/>
              </a:rPr>
              <a:t>the needs of enterprises.</a:t>
            </a:r>
          </a:p>
          <a:p>
            <a:pPr algn="l"/>
            <a:endParaRPr lang="en-IN" sz="2000" b="0" i="0" u="none" strike="noStrike" baseline="0" dirty="0">
              <a:latin typeface="TimesNewRoman"/>
            </a:endParaRPr>
          </a:p>
          <a:p>
            <a:pPr algn="l"/>
            <a:r>
              <a:rPr lang="en-US" sz="2000" b="0" i="0" u="none" strike="noStrike" baseline="0" dirty="0">
                <a:latin typeface="TimesNewRoman"/>
              </a:rPr>
              <a:t>The main journal is subdivided into different types of subsidiary journals of subsidiary books </a:t>
            </a:r>
            <a:r>
              <a:rPr lang="en-IN" sz="2000" b="0" i="0" u="none" strike="noStrike" baseline="0" dirty="0">
                <a:latin typeface="TimesNewRoman"/>
              </a:rPr>
              <a:t>as follows.</a:t>
            </a:r>
          </a:p>
          <a:p>
            <a:pPr algn="l"/>
            <a:endParaRPr lang="en-IN" sz="2000" b="0" i="0" u="none" strike="noStrike" baseline="0" dirty="0">
              <a:latin typeface="TimesNewRoman"/>
            </a:endParaRPr>
          </a:p>
          <a:p>
            <a:pPr algn="ctr"/>
            <a:r>
              <a:rPr lang="en-US" sz="3200" b="1" i="0" u="none" strike="noStrike" baseline="0" dirty="0">
                <a:solidFill>
                  <a:schemeClr val="accent6">
                    <a:lumMod val="75000"/>
                  </a:schemeClr>
                </a:solidFill>
                <a:latin typeface="TimesNewRoman,Bold"/>
              </a:rPr>
              <a:t>KINDS OF SUBSIDIARY BOOKS</a:t>
            </a:r>
          </a:p>
          <a:p>
            <a:pPr algn="l"/>
            <a:endParaRPr lang="en-IN" sz="3200" b="1" i="0" u="none" strike="noStrike" baseline="0" dirty="0">
              <a:latin typeface="TimesNewRoman,Bold"/>
            </a:endParaRPr>
          </a:p>
          <a:p>
            <a:pPr algn="l"/>
            <a:endParaRPr lang="en-IN" dirty="0"/>
          </a:p>
        </p:txBody>
      </p:sp>
      <p:graphicFrame>
        <p:nvGraphicFramePr>
          <p:cNvPr id="3" name="Table 2">
            <a:extLst>
              <a:ext uri="{FF2B5EF4-FFF2-40B4-BE49-F238E27FC236}">
                <a16:creationId xmlns:a16="http://schemas.microsoft.com/office/drawing/2014/main" id="{88FC2220-E5E2-6905-93C3-25A2C552BF3D}"/>
              </a:ext>
            </a:extLst>
          </p:cNvPr>
          <p:cNvGraphicFramePr>
            <a:graphicFrameLocks noGrp="1"/>
          </p:cNvGraphicFramePr>
          <p:nvPr>
            <p:extLst>
              <p:ext uri="{D42A27DB-BD31-4B8C-83A1-F6EECF244321}">
                <p14:modId xmlns:p14="http://schemas.microsoft.com/office/powerpoint/2010/main" val="163301871"/>
              </p:ext>
            </p:extLst>
          </p:nvPr>
        </p:nvGraphicFramePr>
        <p:xfrm>
          <a:off x="152400" y="5026855"/>
          <a:ext cx="14290431" cy="3261360"/>
        </p:xfrm>
        <a:graphic>
          <a:graphicData uri="http://schemas.openxmlformats.org/drawingml/2006/table">
            <a:tbl>
              <a:tblPr firstRow="1" bandRow="1">
                <a:tableStyleId>{93296810-A885-4BE3-A3E7-6D5BEEA58F35}</a:tableStyleId>
              </a:tblPr>
              <a:tblGrid>
                <a:gridCol w="3686759">
                  <a:extLst>
                    <a:ext uri="{9D8B030D-6E8A-4147-A177-3AD203B41FA5}">
                      <a16:colId xmlns:a16="http://schemas.microsoft.com/office/drawing/2014/main" val="2242267024"/>
                    </a:ext>
                  </a:extLst>
                </a:gridCol>
                <a:gridCol w="3517564">
                  <a:extLst>
                    <a:ext uri="{9D8B030D-6E8A-4147-A177-3AD203B41FA5}">
                      <a16:colId xmlns:a16="http://schemas.microsoft.com/office/drawing/2014/main" val="1144018269"/>
                    </a:ext>
                  </a:extLst>
                </a:gridCol>
                <a:gridCol w="3551550">
                  <a:extLst>
                    <a:ext uri="{9D8B030D-6E8A-4147-A177-3AD203B41FA5}">
                      <a16:colId xmlns:a16="http://schemas.microsoft.com/office/drawing/2014/main" val="843063378"/>
                    </a:ext>
                  </a:extLst>
                </a:gridCol>
                <a:gridCol w="3534558">
                  <a:extLst>
                    <a:ext uri="{9D8B030D-6E8A-4147-A177-3AD203B41FA5}">
                      <a16:colId xmlns:a16="http://schemas.microsoft.com/office/drawing/2014/main" val="2954010883"/>
                    </a:ext>
                  </a:extLst>
                </a:gridCol>
              </a:tblGrid>
              <a:tr h="514063">
                <a:tc>
                  <a:txBody>
                    <a:bodyPr/>
                    <a:lstStyle/>
                    <a:p>
                      <a:endParaRPr lang="en-IN" dirty="0">
                        <a:solidFill>
                          <a:schemeClr val="accent6">
                            <a:lumMod val="75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ctr"/>
                      <a:r>
                        <a:rPr lang="en-IN" sz="2800" b="1" i="0" u="none" strike="noStrike" kern="1200" baseline="0" dirty="0">
                          <a:solidFill>
                            <a:schemeClr val="lt1"/>
                          </a:solidFill>
                          <a:latin typeface="+mn-lt"/>
                          <a:ea typeface="+mn-ea"/>
                          <a:cs typeface="+mn-cs"/>
                        </a:rPr>
                        <a:t>Transactions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IN" dirty="0"/>
                    </a:p>
                  </a:txBody>
                  <a:tcPr/>
                </a:tc>
                <a:tc hMerge="1">
                  <a:txBody>
                    <a:bodyPr/>
                    <a:lstStyle/>
                    <a:p>
                      <a:endParaRPr lang="en-IN" dirty="0"/>
                    </a:p>
                  </a:txBody>
                  <a:tcPr/>
                </a:tc>
                <a:extLst>
                  <a:ext uri="{0D108BD9-81ED-4DB2-BD59-A6C34878D82A}">
                    <a16:rowId xmlns:a16="http://schemas.microsoft.com/office/drawing/2014/main" val="2966956045"/>
                  </a:ext>
                </a:extLst>
              </a:tr>
              <a:tr h="514063">
                <a:tc>
                  <a:txBody>
                    <a:bodyPr/>
                    <a:lstStyle/>
                    <a:p>
                      <a:pPr algn="ctr"/>
                      <a:r>
                        <a:rPr lang="en-IN" sz="2800" b="1" i="0" u="none" strike="noStrike" kern="1200" baseline="0" dirty="0">
                          <a:solidFill>
                            <a:schemeClr val="dk1"/>
                          </a:solidFill>
                          <a:latin typeface="+mn-lt"/>
                          <a:ea typeface="+mn-ea"/>
                          <a:cs typeface="+mn-cs"/>
                        </a:rPr>
                        <a:t>Day Books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b="1" i="0" u="none" strike="noStrike" kern="1200" baseline="0" dirty="0">
                          <a:solidFill>
                            <a:schemeClr val="dk1"/>
                          </a:solidFill>
                          <a:latin typeface="+mn-lt"/>
                          <a:ea typeface="+mn-ea"/>
                          <a:cs typeface="+mn-cs"/>
                        </a:rPr>
                        <a:t>Bill Books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IN" sz="2800" b="1" i="0" u="none" strike="noStrike" kern="1200" baseline="0" dirty="0">
                          <a:solidFill>
                            <a:schemeClr val="dk1"/>
                          </a:solidFill>
                          <a:latin typeface="+mn-lt"/>
                          <a:ea typeface="+mn-ea"/>
                          <a:cs typeface="+mn-cs"/>
                        </a:rPr>
                        <a:t>Cash Books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800" b="1" i="0" u="none" strike="noStrike" kern="1200" baseline="0" dirty="0">
                          <a:solidFill>
                            <a:schemeClr val="dk1"/>
                          </a:solidFill>
                          <a:latin typeface="+mn-lt"/>
                          <a:ea typeface="+mn-ea"/>
                          <a:cs typeface="+mn-cs"/>
                        </a:rPr>
                        <a:t>Journal Proper</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2677693"/>
                  </a:ext>
                </a:extLst>
              </a:tr>
              <a:tr h="2207444">
                <a:tc>
                  <a:txBody>
                    <a:bodyPr/>
                    <a:lstStyle/>
                    <a:p>
                      <a:r>
                        <a:rPr lang="en-IN" sz="2800" b="0" u="none" strike="noStrike" kern="1200" baseline="0" dirty="0">
                          <a:solidFill>
                            <a:schemeClr val="dk1"/>
                          </a:solidFill>
                        </a:rPr>
                        <a:t>Purchases Books </a:t>
                      </a:r>
                    </a:p>
                    <a:p>
                      <a:r>
                        <a:rPr lang="en-US" sz="2800" b="0" u="none" strike="noStrike" kern="1200" baseline="0" dirty="0">
                          <a:solidFill>
                            <a:schemeClr val="dk1"/>
                          </a:solidFill>
                        </a:rPr>
                        <a:t>Sales Books</a:t>
                      </a:r>
                    </a:p>
                    <a:p>
                      <a:r>
                        <a:rPr lang="en-US" sz="2800" b="0" u="none" strike="noStrike" kern="1200" baseline="0" dirty="0">
                          <a:solidFill>
                            <a:schemeClr val="dk1"/>
                          </a:solidFill>
                        </a:rPr>
                        <a:t>Purchases Returns Books </a:t>
                      </a:r>
                    </a:p>
                    <a:p>
                      <a:r>
                        <a:rPr lang="en-IN" sz="2800" b="0" u="none" strike="noStrike" kern="1200" baseline="0" dirty="0">
                          <a:solidFill>
                            <a:schemeClr val="dk1"/>
                          </a:solidFill>
                        </a:rPr>
                        <a:t>Sales Returns Books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800" b="0" i="0" u="none" strike="noStrike" kern="1200" baseline="0" dirty="0">
                          <a:solidFill>
                            <a:schemeClr val="dk1"/>
                          </a:solidFill>
                          <a:latin typeface="+mn-lt"/>
                          <a:ea typeface="+mn-ea"/>
                          <a:cs typeface="+mn-cs"/>
                        </a:rPr>
                        <a:t>Bills Receivable Books</a:t>
                      </a:r>
                    </a:p>
                    <a:p>
                      <a:r>
                        <a:rPr lang="en-US" sz="2800" b="0" i="0" u="none" strike="noStrike" kern="1200" baseline="0" dirty="0">
                          <a:solidFill>
                            <a:schemeClr val="dk1"/>
                          </a:solidFill>
                          <a:latin typeface="+mn-lt"/>
                          <a:ea typeface="+mn-ea"/>
                          <a:cs typeface="+mn-cs"/>
                        </a:rPr>
                        <a:t>Bills Payable Books</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800" b="0" i="0" u="none" strike="noStrike" kern="1200" baseline="0" dirty="0">
                          <a:solidFill>
                            <a:schemeClr val="dk1"/>
                          </a:solidFill>
                          <a:latin typeface="+mn-lt"/>
                          <a:ea typeface="+mn-ea"/>
                          <a:cs typeface="+mn-cs"/>
                        </a:rPr>
                        <a:t>Single Column Book</a:t>
                      </a:r>
                    </a:p>
                    <a:p>
                      <a:r>
                        <a:rPr lang="en-IN" sz="2800" b="0" i="0" u="none" strike="noStrike" kern="1200" baseline="0" dirty="0">
                          <a:solidFill>
                            <a:schemeClr val="dk1"/>
                          </a:solidFill>
                          <a:latin typeface="+mn-lt"/>
                          <a:ea typeface="+mn-ea"/>
                          <a:cs typeface="+mn-cs"/>
                        </a:rPr>
                        <a:t>Double Column Book</a:t>
                      </a:r>
                    </a:p>
                    <a:p>
                      <a:r>
                        <a:rPr lang="en-IN" sz="2800" b="0" i="0" u="none" strike="noStrike" kern="1200" baseline="0" dirty="0">
                          <a:solidFill>
                            <a:schemeClr val="dk1"/>
                          </a:solidFill>
                          <a:latin typeface="+mn-lt"/>
                          <a:ea typeface="+mn-ea"/>
                          <a:cs typeface="+mn-cs"/>
                        </a:rPr>
                        <a:t>Triple Column Book</a:t>
                      </a:r>
                    </a:p>
                    <a:p>
                      <a:r>
                        <a:rPr lang="en-IN" sz="2800" b="0" i="0" u="none" strike="noStrike" kern="1200" baseline="0" dirty="0">
                          <a:solidFill>
                            <a:schemeClr val="dk1"/>
                          </a:solidFill>
                          <a:latin typeface="+mn-lt"/>
                          <a:ea typeface="+mn-ea"/>
                          <a:cs typeface="+mn-cs"/>
                        </a:rPr>
                        <a:t>Petty Cash Book</a:t>
                      </a:r>
                      <a:endParaRPr lang="en-IN" sz="2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1618229"/>
                  </a:ext>
                </a:extLst>
              </a:tr>
            </a:tbl>
          </a:graphicData>
        </a:graphic>
      </p:graphicFrame>
    </p:spTree>
    <p:extLst>
      <p:ext uri="{BB962C8B-B14F-4D97-AF65-F5344CB8AC3E}">
        <p14:creationId xmlns:p14="http://schemas.microsoft.com/office/powerpoint/2010/main" val="19573466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6A2AA75-D7CD-ED57-BA32-A93CAA4AE894}"/>
              </a:ext>
            </a:extLst>
          </p:cNvPr>
          <p:cNvSpPr txBox="1"/>
          <p:nvPr/>
        </p:nvSpPr>
        <p:spPr>
          <a:xfrm>
            <a:off x="293076" y="1277814"/>
            <a:ext cx="14337323" cy="5262979"/>
          </a:xfrm>
          <a:prstGeom prst="rect">
            <a:avLst/>
          </a:prstGeom>
          <a:noFill/>
        </p:spPr>
        <p:txBody>
          <a:bodyPr wrap="square" rtlCol="0">
            <a:spAutoFit/>
          </a:bodyPr>
          <a:lstStyle/>
          <a:p>
            <a:pPr algn="l"/>
            <a:r>
              <a:rPr lang="en-US" sz="2000" b="1" i="0" u="none" strike="noStrike" baseline="0" dirty="0">
                <a:solidFill>
                  <a:schemeClr val="accent6">
                    <a:lumMod val="75000"/>
                  </a:schemeClr>
                </a:solidFill>
                <a:latin typeface="Times New Roman" panose="02020603050405020304" pitchFamily="18" charset="0"/>
              </a:rPr>
              <a:t>Kinds / Types Of Subsidiary Books : </a:t>
            </a:r>
          </a:p>
          <a:p>
            <a:pPr algn="l"/>
            <a:endParaRPr lang="en-US" sz="2000" dirty="0">
              <a:latin typeface="Times New Roman" panose="02020603050405020304" pitchFamily="18" charset="0"/>
            </a:endParaRPr>
          </a:p>
          <a:p>
            <a:pPr algn="l"/>
            <a:r>
              <a:rPr lang="en-US" sz="2000" dirty="0">
                <a:latin typeface="Times New Roman" panose="02020603050405020304" pitchFamily="18" charset="0"/>
              </a:rPr>
              <a:t>1. </a:t>
            </a:r>
            <a:r>
              <a:rPr lang="en-US" sz="2000" b="1" i="0" u="none" strike="noStrike" baseline="0" dirty="0">
                <a:latin typeface="Times New Roman" panose="02020603050405020304" pitchFamily="18" charset="0"/>
              </a:rPr>
              <a:t>Purchase Book</a:t>
            </a:r>
            <a:r>
              <a:rPr lang="en-US" sz="2000" b="0" i="0" u="none" strike="noStrike" baseline="0" dirty="0">
                <a:latin typeface="Times New Roman" panose="02020603050405020304" pitchFamily="18" charset="0"/>
              </a:rPr>
              <a:t>: This Book records all credit purchases only. Purchase of goods for cash and purchase of assets for cash credit will not be recorded in this book.</a:t>
            </a:r>
          </a:p>
          <a:p>
            <a:pPr algn="l"/>
            <a:endParaRPr lang="en-US" sz="2000" b="0" i="0" u="none" strike="noStrike" baseline="0" dirty="0">
              <a:latin typeface="Times New Roman" panose="02020603050405020304" pitchFamily="18" charset="0"/>
            </a:endParaRPr>
          </a:p>
          <a:p>
            <a:pPr algn="l"/>
            <a:r>
              <a:rPr lang="en-US" sz="2000" b="0" i="0" u="none" strike="noStrike" baseline="0" dirty="0">
                <a:latin typeface="Times New Roman" panose="02020603050405020304" pitchFamily="18" charset="0"/>
              </a:rPr>
              <a:t>2. </a:t>
            </a:r>
            <a:r>
              <a:rPr lang="en-US" sz="2000" b="1" i="0" u="none" strike="noStrike" baseline="0" dirty="0">
                <a:latin typeface="Times New Roman" panose="02020603050405020304" pitchFamily="18" charset="0"/>
              </a:rPr>
              <a:t>Sales Book</a:t>
            </a:r>
            <a:r>
              <a:rPr lang="en-US" sz="2000" b="0" i="0" u="none" strike="noStrike" baseline="0" dirty="0">
                <a:latin typeface="Times New Roman" panose="02020603050405020304" pitchFamily="18" charset="0"/>
              </a:rPr>
              <a:t>: This book is used to record credit sales only. Goods sold for cash and sale of assets for cash will not be recorded in this book.</a:t>
            </a:r>
            <a:r>
              <a:rPr lang="en-US" sz="2000" b="0" i="0" u="none" strike="noStrike" baseline="0" dirty="0">
                <a:latin typeface="TimesNewRoman"/>
              </a:rPr>
              <a:t> All credit sales (only) are to be recorded. Cash sales, sale of assets (cash and credit) and sale of goods other than involved in his</a:t>
            </a:r>
          </a:p>
          <a:p>
            <a:pPr algn="l"/>
            <a:r>
              <a:rPr lang="en-US" sz="2000" b="0" i="0" u="none" strike="noStrike" baseline="0" dirty="0">
                <a:latin typeface="TimesNewRoman"/>
              </a:rPr>
              <a:t>business are to be excluded</a:t>
            </a:r>
          </a:p>
          <a:p>
            <a:pPr algn="l"/>
            <a:endParaRPr lang="en-US" sz="2000" b="0" i="0" u="none" strike="noStrike" baseline="0" dirty="0">
              <a:latin typeface="Times New Roman" panose="02020603050405020304" pitchFamily="18" charset="0"/>
            </a:endParaRPr>
          </a:p>
          <a:p>
            <a:pPr algn="l"/>
            <a:r>
              <a:rPr lang="en-US" sz="2000" b="0" i="0" u="none" strike="noStrike" baseline="0" dirty="0">
                <a:latin typeface="Times New Roman" panose="02020603050405020304" pitchFamily="18" charset="0"/>
              </a:rPr>
              <a:t>3. </a:t>
            </a:r>
            <a:r>
              <a:rPr lang="en-US" sz="2000" b="1" i="0" u="none" strike="noStrike" baseline="0" dirty="0">
                <a:latin typeface="Times New Roman" panose="02020603050405020304" pitchFamily="18" charset="0"/>
              </a:rPr>
              <a:t>Purchase Returns Book </a:t>
            </a:r>
            <a:r>
              <a:rPr lang="en-US" sz="2000" b="0" i="0" u="none" strike="noStrike" baseline="0" dirty="0">
                <a:latin typeface="Times New Roman" panose="02020603050405020304" pitchFamily="18" charset="0"/>
              </a:rPr>
              <a:t>:</a:t>
            </a:r>
            <a:r>
              <a:rPr lang="en-US" sz="2000" b="0" i="0" u="none" strike="noStrike" baseline="0" dirty="0">
                <a:latin typeface="TimesNewRoman"/>
              </a:rPr>
              <a:t> (Returns Outward) – The return of goods by the purchaser to the seller (on the basis of Debit Note) are recorded. Purchases of goods for resale ONLY and on credit basis are recorded. Entry of trade discount, VAT and packing and forwarding charges have to be recorded. </a:t>
            </a:r>
            <a:r>
              <a:rPr lang="en-US" sz="2000" b="0" i="0" u="none" strike="noStrike" baseline="0" dirty="0">
                <a:latin typeface="Times New Roman" panose="02020603050405020304" pitchFamily="18" charset="0"/>
              </a:rPr>
              <a:t>this book is used to record the particulars of goods returned to supplier.</a:t>
            </a:r>
          </a:p>
          <a:p>
            <a:pPr algn="l"/>
            <a:endParaRPr lang="en-US" sz="2000" b="0" i="0" u="none" strike="noStrike" baseline="0" dirty="0">
              <a:latin typeface="Times New Roman" panose="02020603050405020304" pitchFamily="18" charset="0"/>
            </a:endParaRPr>
          </a:p>
          <a:p>
            <a:pPr algn="l"/>
            <a:r>
              <a:rPr lang="en-US" sz="2000" b="0" i="0" u="none" strike="noStrike" baseline="0" dirty="0">
                <a:latin typeface="Times New Roman" panose="02020603050405020304" pitchFamily="18" charset="0"/>
              </a:rPr>
              <a:t>4. </a:t>
            </a:r>
            <a:r>
              <a:rPr lang="en-US" sz="2000" b="1" i="0" u="none" strike="noStrike" baseline="0" dirty="0">
                <a:latin typeface="Times New Roman" panose="02020603050405020304" pitchFamily="18" charset="0"/>
              </a:rPr>
              <a:t>Sale returns Book</a:t>
            </a:r>
            <a:r>
              <a:rPr lang="en-US" sz="2000" b="0" i="0" u="none" strike="noStrike" baseline="0" dirty="0">
                <a:latin typeface="Times New Roman" panose="02020603050405020304" pitchFamily="18" charset="0"/>
              </a:rPr>
              <a:t>:</a:t>
            </a:r>
            <a:r>
              <a:rPr lang="en-US" sz="2000" b="0" i="0" u="none" strike="noStrike" baseline="0" dirty="0">
                <a:latin typeface="TimesNewRoman"/>
              </a:rPr>
              <a:t> (Returns Inward) – The return of goods by the customers to the enterprises (on the basis of Credit Note) are recorded. </a:t>
            </a:r>
            <a:r>
              <a:rPr lang="en-US" sz="2000" b="0" i="0" u="none" strike="noStrike" baseline="0" dirty="0">
                <a:latin typeface="Times New Roman" panose="02020603050405020304" pitchFamily="18" charset="0"/>
              </a:rPr>
              <a:t>This book records the particulars of goods returned by the customer.</a:t>
            </a:r>
          </a:p>
          <a:p>
            <a:pPr algn="l"/>
            <a:endParaRPr lang="en-US" sz="2000" b="0" i="0" u="none" strike="noStrike" baseline="0" dirty="0">
              <a:latin typeface="TimesNewRoman"/>
            </a:endParaRPr>
          </a:p>
          <a:p>
            <a:pPr algn="l"/>
            <a:endParaRPr lang="en-IN" sz="1600" dirty="0"/>
          </a:p>
        </p:txBody>
      </p:sp>
      <p:pic>
        <p:nvPicPr>
          <p:cNvPr id="1026" name="Picture 2">
            <a:extLst>
              <a:ext uri="{FF2B5EF4-FFF2-40B4-BE49-F238E27FC236}">
                <a16:creationId xmlns:a16="http://schemas.microsoft.com/office/drawing/2014/main" id="{DADA017B-A2BF-0257-8602-FCEB79170E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19846" y="5755422"/>
            <a:ext cx="5322277" cy="266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9850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E75D40-A088-B249-CC79-13EAA67C8412}"/>
              </a:ext>
            </a:extLst>
          </p:cNvPr>
          <p:cNvSpPr txBox="1"/>
          <p:nvPr/>
        </p:nvSpPr>
        <p:spPr>
          <a:xfrm>
            <a:off x="222738" y="1453662"/>
            <a:ext cx="14302154" cy="5601533"/>
          </a:xfrm>
          <a:prstGeom prst="rect">
            <a:avLst/>
          </a:prstGeom>
          <a:noFill/>
        </p:spPr>
        <p:txBody>
          <a:bodyPr wrap="square">
            <a:spAutoFit/>
          </a:bodyPr>
          <a:lstStyle/>
          <a:p>
            <a:pPr algn="l"/>
            <a:r>
              <a:rPr lang="en-US" sz="2000" b="0" i="0" u="none" strike="noStrike" baseline="0" dirty="0">
                <a:latin typeface="Times New Roman" panose="02020603050405020304" pitchFamily="18" charset="0"/>
                <a:cs typeface="Times New Roman" panose="02020603050405020304" pitchFamily="18" charset="0"/>
              </a:rPr>
              <a:t>5. </a:t>
            </a:r>
            <a:r>
              <a:rPr lang="en-US" sz="2000" b="1" i="0" u="none" strike="noStrike" baseline="0" dirty="0">
                <a:latin typeface="Times New Roman" panose="02020603050405020304" pitchFamily="18" charset="0"/>
                <a:cs typeface="Times New Roman" panose="02020603050405020304" pitchFamily="18" charset="0"/>
              </a:rPr>
              <a:t>Bills Receivable Book</a:t>
            </a:r>
            <a:r>
              <a:rPr lang="en-US" sz="2000" b="0" i="0" u="none" strike="noStrike" baseline="0" dirty="0">
                <a:latin typeface="Times New Roman" panose="02020603050405020304" pitchFamily="18" charset="0"/>
                <a:cs typeface="Times New Roman" panose="02020603050405020304" pitchFamily="18" charset="0"/>
              </a:rPr>
              <a:t>: Bills Receivable Book contains a summary of transactions regarding a duly accepted bill received by a drawer. The name of the acceptor, due date, the amount and terms of payment are to be recorded. This book is used to record all the bills and promissory notes received.</a:t>
            </a:r>
          </a:p>
          <a:p>
            <a:pPr algn="l"/>
            <a:endParaRPr lang="en-US" sz="2000" b="0" i="0" u="none" strike="noStrike" baseline="0" dirty="0">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6. </a:t>
            </a:r>
            <a:r>
              <a:rPr lang="en-US" sz="2000" b="1" i="0" u="none" strike="noStrike" baseline="0" dirty="0">
                <a:latin typeface="Times New Roman" panose="02020603050405020304" pitchFamily="18" charset="0"/>
                <a:cs typeface="Times New Roman" panose="02020603050405020304" pitchFamily="18" charset="0"/>
              </a:rPr>
              <a:t>Bills payable Book</a:t>
            </a:r>
            <a:r>
              <a:rPr lang="en-US" sz="2000" b="0" i="0" u="none" strike="noStrike" baseline="0" dirty="0">
                <a:latin typeface="Times New Roman" panose="02020603050405020304" pitchFamily="18" charset="0"/>
                <a:cs typeface="Times New Roman" panose="02020603050405020304" pitchFamily="18" charset="0"/>
              </a:rPr>
              <a:t>: Bills Payable Book is another Subsidiary Book – an instrument accepted by a person for the purpose of</a:t>
            </a:r>
          </a:p>
          <a:p>
            <a:pPr algn="l"/>
            <a:r>
              <a:rPr lang="en-US" sz="2000" b="0" i="0" u="none" strike="noStrike" baseline="0" dirty="0">
                <a:latin typeface="Times New Roman" panose="02020603050405020304" pitchFamily="18" charset="0"/>
                <a:cs typeface="Times New Roman" panose="02020603050405020304" pitchFamily="18" charset="0"/>
              </a:rPr>
              <a:t>paying the amount at a future date to its creditors. This is used record all the bill or promissory notes accepted.</a:t>
            </a:r>
          </a:p>
          <a:p>
            <a:pPr algn="l"/>
            <a:endParaRPr lang="en-US" sz="2000" b="0" i="0" u="none" strike="noStrike" baseline="0" dirty="0">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7. </a:t>
            </a:r>
            <a:r>
              <a:rPr lang="en-US" sz="2000" b="1" i="0" u="none" strike="noStrike" baseline="0" dirty="0">
                <a:latin typeface="Times New Roman" panose="02020603050405020304" pitchFamily="18" charset="0"/>
                <a:cs typeface="Times New Roman" panose="02020603050405020304" pitchFamily="18" charset="0"/>
              </a:rPr>
              <a:t>Cash Book</a:t>
            </a:r>
            <a:r>
              <a:rPr lang="en-US" sz="2000" b="0" i="0" u="none" strike="noStrike" baseline="0" dirty="0">
                <a:latin typeface="Times New Roman" panose="02020603050405020304" pitchFamily="18" charset="0"/>
                <a:cs typeface="Times New Roman" panose="02020603050405020304" pitchFamily="18" charset="0"/>
              </a:rPr>
              <a:t>: All cash transactions, receipts and payments are recorded in this book. Cash includes cheques, money orders etc. do not record credit purchases and sales in the book. Cash book prepare single column cash book, two column cash book with discount , three column cash book with discount, bank column. Petty cash </a:t>
            </a:r>
            <a:r>
              <a:rPr lang="en-IN" sz="2000" b="0" i="0" u="none" strike="noStrike" baseline="0" dirty="0">
                <a:latin typeface="Times New Roman" panose="02020603050405020304" pitchFamily="18" charset="0"/>
                <a:cs typeface="Times New Roman" panose="02020603050405020304" pitchFamily="18" charset="0"/>
              </a:rPr>
              <a:t>book.</a:t>
            </a:r>
          </a:p>
          <a:p>
            <a:pPr algn="l"/>
            <a:endParaRPr lang="en-IN" sz="2000" b="0" i="0" u="none" strike="noStrike" baseline="0" dirty="0">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8. </a:t>
            </a:r>
            <a:r>
              <a:rPr lang="en-US" sz="2000" b="1" i="0" u="none" strike="noStrike" baseline="0" dirty="0">
                <a:latin typeface="Times New Roman" panose="02020603050405020304" pitchFamily="18" charset="0"/>
                <a:cs typeface="Times New Roman" panose="02020603050405020304" pitchFamily="18" charset="0"/>
              </a:rPr>
              <a:t>Journal Proper</a:t>
            </a:r>
            <a:r>
              <a:rPr lang="en-US" sz="2000" b="0" i="0" u="none" strike="noStrike" baseline="0" dirty="0">
                <a:latin typeface="Times New Roman" panose="02020603050405020304" pitchFamily="18" charset="0"/>
                <a:cs typeface="Times New Roman" panose="02020603050405020304" pitchFamily="18" charset="0"/>
              </a:rPr>
              <a:t>: This is used to record all the transactions that cannot be recorded in any of the above 7 books mentioned subsidiary books. Here record bad debts, depreciation and all provisions. The transactions that cannot be recorded in any of the Subsidiary Books are entered in this book.</a:t>
            </a:r>
          </a:p>
          <a:p>
            <a:pPr algn="l"/>
            <a:endParaRPr lang="en-IN" sz="2000" dirty="0">
              <a:latin typeface="Times New Roman" panose="02020603050405020304" pitchFamily="18" charset="0"/>
              <a:cs typeface="Times New Roman" panose="02020603050405020304" pitchFamily="18" charset="0"/>
            </a:endParaRPr>
          </a:p>
          <a:p>
            <a:pPr algn="l"/>
            <a:r>
              <a:rPr lang="en-US" sz="2000" i="0" u="none" strike="noStrike" baseline="0" dirty="0">
                <a:latin typeface="Times New Roman" panose="02020603050405020304" pitchFamily="18" charset="0"/>
                <a:cs typeface="Times New Roman" panose="02020603050405020304" pitchFamily="18" charset="0"/>
              </a:rPr>
              <a:t>9.</a:t>
            </a:r>
            <a:r>
              <a:rPr lang="en-US" sz="2000" b="1" i="0" u="none" strike="noStrike" baseline="0" dirty="0">
                <a:latin typeface="Times New Roman" panose="02020603050405020304" pitchFamily="18" charset="0"/>
                <a:cs typeface="Times New Roman" panose="02020603050405020304" pitchFamily="18" charset="0"/>
              </a:rPr>
              <a:t>Petty Cash Book : </a:t>
            </a:r>
            <a:r>
              <a:rPr lang="en-US" sz="2000" b="0" i="0" u="none" strike="noStrike" baseline="0" dirty="0">
                <a:latin typeface="Times New Roman" panose="02020603050405020304" pitchFamily="18" charset="0"/>
                <a:cs typeface="Times New Roman" panose="02020603050405020304" pitchFamily="18" charset="0"/>
              </a:rPr>
              <a:t>is a kind of cash book in which transactions of an enterprise having of small value and recurrence in nature are recorded.</a:t>
            </a:r>
          </a:p>
          <a:p>
            <a:pPr algn="l"/>
            <a:endParaRPr lang="en-US" sz="1800" b="0" i="0" u="none" strike="noStrike" baseline="0" dirty="0">
              <a:latin typeface="TimesNewRoman"/>
            </a:endParaRPr>
          </a:p>
        </p:txBody>
      </p:sp>
      <p:pic>
        <p:nvPicPr>
          <p:cNvPr id="4" name="Picture 2">
            <a:extLst>
              <a:ext uri="{FF2B5EF4-FFF2-40B4-BE49-F238E27FC236}">
                <a16:creationId xmlns:a16="http://schemas.microsoft.com/office/drawing/2014/main" id="{69360167-6F35-A0AF-1A36-ABF3575D2B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00492" y="6600092"/>
            <a:ext cx="4829908" cy="1822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56584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F21F5A-E49A-D730-6FB9-6969D42B3408}"/>
              </a:ext>
            </a:extLst>
          </p:cNvPr>
          <p:cNvSpPr txBox="1"/>
          <p:nvPr/>
        </p:nvSpPr>
        <p:spPr>
          <a:xfrm>
            <a:off x="105508" y="1547446"/>
            <a:ext cx="14442829" cy="6063198"/>
          </a:xfrm>
          <a:prstGeom prst="rect">
            <a:avLst/>
          </a:prstGeom>
          <a:noFill/>
        </p:spPr>
        <p:txBody>
          <a:bodyPr wrap="square" rtlCol="0">
            <a:spAutoFit/>
          </a:bodyPr>
          <a:lstStyle/>
          <a:p>
            <a:pPr algn="ctr"/>
            <a:r>
              <a:rPr lang="en-US" sz="1800" b="1" i="0" u="none" strike="noStrike" baseline="0" dirty="0">
                <a:latin typeface="MyriadPro-Bold"/>
              </a:rPr>
              <a:t> </a:t>
            </a:r>
            <a:r>
              <a:rPr lang="en-US" sz="6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CASH BOOK</a:t>
            </a:r>
          </a:p>
          <a:p>
            <a:pPr algn="l"/>
            <a:r>
              <a:rPr lang="en-IN" sz="3200" b="1" i="0" u="none" strike="noStrike" baseline="0" dirty="0">
                <a:solidFill>
                  <a:schemeClr val="accent6">
                    <a:lumMod val="75000"/>
                  </a:schemeClr>
                </a:solidFill>
                <a:latin typeface="MyriadPro-Bold"/>
              </a:rPr>
              <a:t>Meaning</a:t>
            </a:r>
          </a:p>
          <a:p>
            <a:pPr algn="l"/>
            <a:endParaRPr lang="en-IN" sz="2000" b="1" i="0" u="none" strike="noStrike" baseline="0" dirty="0">
              <a:solidFill>
                <a:schemeClr val="accent6">
                  <a:lumMod val="75000"/>
                </a:schemeClr>
              </a:solidFill>
              <a:latin typeface="MyriadPro-Bold"/>
            </a:endParaRPr>
          </a:p>
          <a:p>
            <a:pPr algn="l"/>
            <a:r>
              <a:rPr lang="en-US" sz="2000" b="0" i="0" u="none" strike="noStrike" baseline="0" dirty="0">
                <a:latin typeface="TimesNewRoman"/>
              </a:rPr>
              <a:t>A cash book is a special journal used to record all cash receipts and cash payments. Without passing entries in the journal, all transactions relating to cash receipts and cash payments are entered straight in this separate </a:t>
            </a:r>
            <a:r>
              <a:rPr lang="en-IN" sz="2000" b="0" i="0" u="none" strike="noStrike" baseline="0" dirty="0">
                <a:latin typeface="TimesNewRoman"/>
              </a:rPr>
              <a:t>book called “Cash Book.”</a:t>
            </a:r>
          </a:p>
          <a:p>
            <a:pPr algn="l"/>
            <a:r>
              <a:rPr lang="en-US" sz="2000" b="0" i="0" u="none" strike="noStrike" baseline="0" dirty="0">
                <a:latin typeface="TimesNewRoman"/>
              </a:rPr>
              <a:t>Cash book, a journalized ledger serves both as a journal and a ledger. Cash book performs the functions of both ledger and journal simultaneously. Cash book is a book of original entry as transactions are recorded from source documents for the first time.</a:t>
            </a:r>
          </a:p>
          <a:p>
            <a:pPr algn="l"/>
            <a:endParaRPr lang="en-US" sz="2000" b="0" i="0" u="none" strike="noStrike" baseline="0" dirty="0">
              <a:latin typeface="TimesNewRoman"/>
            </a:endParaRPr>
          </a:p>
          <a:p>
            <a:pPr algn="l"/>
            <a:r>
              <a:rPr lang="en-US" sz="3600" b="1" i="0" u="none" strike="noStrike" baseline="0" dirty="0">
                <a:solidFill>
                  <a:schemeClr val="accent6">
                    <a:lumMod val="75000"/>
                  </a:schemeClr>
                </a:solidFill>
                <a:latin typeface="MyriadPro-Bold"/>
              </a:rPr>
              <a:t>Types of Cash Book</a:t>
            </a:r>
          </a:p>
          <a:p>
            <a:pPr algn="l"/>
            <a:endParaRPr lang="en-US" sz="2000" b="1" i="0" u="none" strike="noStrike" baseline="0" dirty="0">
              <a:solidFill>
                <a:schemeClr val="accent6">
                  <a:lumMod val="75000"/>
                </a:schemeClr>
              </a:solidFill>
              <a:latin typeface="MyriadPro-Bold"/>
            </a:endParaRPr>
          </a:p>
          <a:p>
            <a:pPr algn="l"/>
            <a:r>
              <a:rPr lang="en-US" sz="2000" b="0" i="0" u="none" strike="noStrike" baseline="0" dirty="0">
                <a:latin typeface="TimesNewRoman"/>
              </a:rPr>
              <a:t>As explained in the diagrammatic classification of the subsidiary books, the cash book may be </a:t>
            </a:r>
            <a:r>
              <a:rPr lang="en-US" sz="2000" b="0" i="0" u="none" strike="noStrike" baseline="0" dirty="0" err="1">
                <a:latin typeface="TimesNewRoman"/>
              </a:rPr>
              <a:t>classifie</a:t>
            </a:r>
            <a:r>
              <a:rPr lang="en-US" sz="2000" dirty="0">
                <a:latin typeface="TimesNewRoman"/>
              </a:rPr>
              <a:t> </a:t>
            </a:r>
            <a:r>
              <a:rPr lang="en-IN" sz="2000" b="0" i="0" u="none" strike="noStrike" baseline="0" dirty="0">
                <a:latin typeface="TimesNewRoman"/>
              </a:rPr>
              <a:t>into the following types:</a:t>
            </a:r>
          </a:p>
          <a:p>
            <a:pPr algn="l"/>
            <a:r>
              <a:rPr lang="en-US" sz="2000" b="0" i="0" u="none" strike="noStrike" baseline="0" dirty="0">
                <a:latin typeface="TimesNewRoman"/>
              </a:rPr>
              <a:t>1. Single Column Cash Book (Simple Cash Book)</a:t>
            </a:r>
          </a:p>
          <a:p>
            <a:pPr algn="l"/>
            <a:r>
              <a:rPr lang="en-US" sz="2000" b="0" i="0" u="none" strike="noStrike" baseline="0" dirty="0">
                <a:latin typeface="TimesNewRoman"/>
              </a:rPr>
              <a:t>2. (a) Double Column Cash Book (Cash and Discount Columns)</a:t>
            </a:r>
          </a:p>
          <a:p>
            <a:pPr algn="l"/>
            <a:r>
              <a:rPr lang="en-US" sz="2000" b="0" i="0" u="none" strike="noStrike" baseline="0" dirty="0">
                <a:latin typeface="TimesNewRoman"/>
              </a:rPr>
              <a:t>    (b) Double Column Cash Book (Bank and Discount Columns)</a:t>
            </a:r>
          </a:p>
          <a:p>
            <a:pPr algn="l"/>
            <a:r>
              <a:rPr lang="en-US" sz="2000" b="0" i="0" u="none" strike="noStrike" baseline="0" dirty="0">
                <a:latin typeface="TimesNewRoman"/>
              </a:rPr>
              <a:t>3. Triple Column Cash Book (Cash, Bank and Discount Columns)</a:t>
            </a:r>
          </a:p>
          <a:p>
            <a:pPr algn="l"/>
            <a:r>
              <a:rPr lang="en-US" sz="2000" b="0" i="0" u="none" strike="noStrike" baseline="0" dirty="0">
                <a:latin typeface="TimesNewRoman"/>
              </a:rPr>
              <a:t>4. Petty Cash Book (for recording small expenses)</a:t>
            </a:r>
            <a:endParaRPr lang="en-IN" sz="2000" dirty="0"/>
          </a:p>
        </p:txBody>
      </p:sp>
      <p:pic>
        <p:nvPicPr>
          <p:cNvPr id="3" name="Picture 10">
            <a:extLst>
              <a:ext uri="{FF2B5EF4-FFF2-40B4-BE49-F238E27FC236}">
                <a16:creationId xmlns:a16="http://schemas.microsoft.com/office/drawing/2014/main" id="{3BEDC8BE-7C5A-E872-8DB4-2AFDF4D7D6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01753" y="6377354"/>
            <a:ext cx="3528647" cy="1764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76865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6D969A3-6C42-2A96-D1E6-61261C78C619}"/>
              </a:ext>
            </a:extLst>
          </p:cNvPr>
          <p:cNvSpPr txBox="1"/>
          <p:nvPr/>
        </p:nvSpPr>
        <p:spPr>
          <a:xfrm>
            <a:off x="0" y="1490830"/>
            <a:ext cx="14630399" cy="3600986"/>
          </a:xfrm>
          <a:prstGeom prst="rect">
            <a:avLst/>
          </a:prstGeom>
          <a:noFill/>
        </p:spPr>
        <p:txBody>
          <a:bodyPr wrap="square" rtlCol="0">
            <a:spAutoFit/>
          </a:bodyPr>
          <a:lstStyle/>
          <a:p>
            <a:pPr algn="l"/>
            <a:r>
              <a:rPr lang="en-US" sz="36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Meaning &amp; Format and Recording of</a:t>
            </a:r>
            <a:r>
              <a:rPr lang="en-IN" sz="36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 Single Column Cash Book </a:t>
            </a:r>
          </a:p>
          <a:p>
            <a:pPr algn="l"/>
            <a:r>
              <a:rPr lang="en-IN" sz="36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 Simple Cash Book ) :</a:t>
            </a:r>
          </a:p>
          <a:p>
            <a:pPr algn="l"/>
            <a:r>
              <a:rPr lang="en-IN" sz="3600" b="1" i="0" u="none" strike="noStrike" baseline="0" dirty="0">
                <a:latin typeface="MyriadPro-Bold"/>
              </a:rPr>
              <a:t> Meaning :</a:t>
            </a:r>
          </a:p>
          <a:p>
            <a:pPr algn="l"/>
            <a:r>
              <a:rPr lang="en-US" sz="2000" b="0" i="0" u="none" strike="noStrike" baseline="0" dirty="0">
                <a:latin typeface="TimesNewRoman"/>
              </a:rPr>
              <a:t>Single column cash book, also called as simple cash book, contains one amount column in each side, that is, debit side and credit side. All cash receipts are to be recorded on the debit side and all cash payments are to be recorded on the credit side of the cash book. This book is very similar to that of Cash Account in the Ledger.</a:t>
            </a:r>
          </a:p>
          <a:p>
            <a:pPr algn="l"/>
            <a:endParaRPr lang="en-US" sz="2000" dirty="0">
              <a:latin typeface="TimesNewRoman"/>
            </a:endParaRPr>
          </a:p>
          <a:p>
            <a:pPr algn="ctr"/>
            <a:r>
              <a:rPr lang="en-US" sz="4000" b="1" i="0" u="none" strike="noStrike" baseline="0" dirty="0">
                <a:solidFill>
                  <a:schemeClr val="accent6">
                    <a:lumMod val="75000"/>
                  </a:schemeClr>
                </a:solidFill>
                <a:latin typeface="MyriadPro-Bold"/>
              </a:rPr>
              <a:t>Format of Single Column Cash Book</a:t>
            </a:r>
            <a:endParaRPr lang="en-IN" sz="4000" b="1" dirty="0">
              <a:solidFill>
                <a:schemeClr val="accent6">
                  <a:lumMod val="75000"/>
                </a:schemeClr>
              </a:solidFill>
            </a:endParaRPr>
          </a:p>
        </p:txBody>
      </p:sp>
      <p:pic>
        <p:nvPicPr>
          <p:cNvPr id="4" name="Picture 3">
            <a:extLst>
              <a:ext uri="{FF2B5EF4-FFF2-40B4-BE49-F238E27FC236}">
                <a16:creationId xmlns:a16="http://schemas.microsoft.com/office/drawing/2014/main" id="{663ED1CE-DA5C-7C43-25FA-94EDDCCDD963}"/>
              </a:ext>
            </a:extLst>
          </p:cNvPr>
          <p:cNvPicPr>
            <a:picLocks noChangeAspect="1"/>
          </p:cNvPicPr>
          <p:nvPr/>
        </p:nvPicPr>
        <p:blipFill>
          <a:blip r:embed="rId2"/>
          <a:stretch>
            <a:fillRect/>
          </a:stretch>
        </p:blipFill>
        <p:spPr>
          <a:xfrm>
            <a:off x="1" y="5052645"/>
            <a:ext cx="14501446" cy="3024555"/>
          </a:xfrm>
          <a:prstGeom prst="rect">
            <a:avLst/>
          </a:prstGeom>
        </p:spPr>
      </p:pic>
    </p:spTree>
    <p:extLst>
      <p:ext uri="{BB962C8B-B14F-4D97-AF65-F5344CB8AC3E}">
        <p14:creationId xmlns:p14="http://schemas.microsoft.com/office/powerpoint/2010/main" val="628984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5CEC1F-7C68-BD1E-A5A5-C00F3E68AD67}"/>
              </a:ext>
            </a:extLst>
          </p:cNvPr>
          <p:cNvSpPr txBox="1"/>
          <p:nvPr/>
        </p:nvSpPr>
        <p:spPr>
          <a:xfrm>
            <a:off x="82062" y="1477108"/>
            <a:ext cx="13411200" cy="6494085"/>
          </a:xfrm>
          <a:prstGeom prst="rect">
            <a:avLst/>
          </a:prstGeom>
          <a:noFill/>
        </p:spPr>
        <p:txBody>
          <a:bodyPr wrap="square" rtlCol="0">
            <a:spAutoFit/>
          </a:bodyPr>
          <a:lstStyle/>
          <a:p>
            <a:pPr algn="l"/>
            <a:r>
              <a:rPr lang="en-US" sz="3600" b="1" i="0" u="none" strike="noStrike" baseline="0" dirty="0">
                <a:solidFill>
                  <a:schemeClr val="accent6">
                    <a:lumMod val="75000"/>
                  </a:schemeClr>
                </a:solidFill>
                <a:latin typeface="TimesNewRoman"/>
              </a:rPr>
              <a:t>Problem : 1</a:t>
            </a:r>
          </a:p>
          <a:p>
            <a:pPr algn="l"/>
            <a:endParaRPr lang="en-US" sz="2000" b="0" i="0" u="none" strike="noStrike" baseline="0" dirty="0">
              <a:latin typeface="TimesNewRoman"/>
            </a:endParaRPr>
          </a:p>
          <a:p>
            <a:pPr algn="l"/>
            <a:r>
              <a:rPr lang="en-US" sz="2400" b="0" i="0" u="none" strike="noStrike" baseline="0" dirty="0">
                <a:latin typeface="TimesNewRoman"/>
              </a:rPr>
              <a:t>Enter the following transactions in a single column cash book of Mr. Dev Anand.</a:t>
            </a:r>
          </a:p>
          <a:p>
            <a:pPr algn="l"/>
            <a:r>
              <a:rPr lang="en-IN" sz="2400" b="1" i="0" u="none" strike="noStrike" baseline="0" dirty="0">
                <a:latin typeface="TimesNewRoman"/>
              </a:rPr>
              <a:t>2009     </a:t>
            </a:r>
            <a:r>
              <a:rPr lang="en-IN" sz="2400" b="0" i="0" u="none" strike="noStrike" baseline="0" dirty="0">
                <a:latin typeface="TimesNewRoman"/>
              </a:rPr>
              <a:t>                                                                                    </a:t>
            </a:r>
            <a:r>
              <a:rPr lang="en-IN" sz="2400" b="1" i="0" u="none" strike="noStrike" baseline="0" dirty="0">
                <a:latin typeface="TimesNewRoman,Bold"/>
              </a:rPr>
              <a:t>Rs</a:t>
            </a:r>
          </a:p>
          <a:p>
            <a:pPr algn="l"/>
            <a:r>
              <a:rPr lang="en-US" sz="2400" b="0" i="0" u="none" strike="noStrike" baseline="0" dirty="0">
                <a:latin typeface="TimesNewRoman"/>
              </a:rPr>
              <a:t>Jan 2 Started business with cash                                           10,000</a:t>
            </a:r>
          </a:p>
          <a:p>
            <a:pPr algn="l"/>
            <a:r>
              <a:rPr lang="en-US" sz="2400" b="0" i="0" u="none" strike="noStrike" baseline="0" dirty="0">
                <a:latin typeface="TimesNewRoman"/>
              </a:rPr>
              <a:t>Jan 3 Purchased goods for cash                                              2,000</a:t>
            </a:r>
          </a:p>
          <a:p>
            <a:pPr algn="l"/>
            <a:r>
              <a:rPr lang="en-IN" sz="2400" b="0" i="0" u="none" strike="noStrike" baseline="0" dirty="0">
                <a:latin typeface="TimesNewRoman"/>
              </a:rPr>
              <a:t>Jan 6 Sold goods                                                                     2,000</a:t>
            </a:r>
          </a:p>
          <a:p>
            <a:pPr algn="l"/>
            <a:r>
              <a:rPr lang="en-US" sz="2400" b="0" i="0" u="none" strike="noStrike" baseline="0" dirty="0">
                <a:latin typeface="TimesNewRoman"/>
              </a:rPr>
              <a:t>Jan 7 Cash paid for mobile recharge                                         200</a:t>
            </a:r>
          </a:p>
          <a:p>
            <a:pPr algn="l"/>
            <a:r>
              <a:rPr lang="en-US" sz="2400" b="0" i="0" u="none" strike="noStrike" baseline="0" dirty="0">
                <a:latin typeface="TimesNewRoman"/>
              </a:rPr>
              <a:t>Jan 8 Paid cheque to a creditor                                               1,800</a:t>
            </a:r>
          </a:p>
          <a:p>
            <a:pPr algn="l"/>
            <a:r>
              <a:rPr lang="en-US" sz="2400" b="0" i="0" u="none" strike="noStrike" baseline="0" dirty="0">
                <a:latin typeface="TimesNewRoman"/>
              </a:rPr>
              <a:t>Jan 9 Cash received from Babu                                              1,000</a:t>
            </a:r>
          </a:p>
          <a:p>
            <a:pPr algn="l"/>
            <a:r>
              <a:rPr lang="en-IN" sz="2400" b="0" i="0" u="none" strike="noStrike" baseline="0" dirty="0">
                <a:latin typeface="TimesNewRoman"/>
              </a:rPr>
              <a:t>Jan 12 Bought furniture                                                          1,750</a:t>
            </a:r>
          </a:p>
          <a:p>
            <a:pPr algn="l"/>
            <a:r>
              <a:rPr lang="en-IN" sz="2400" b="0" i="0" u="none" strike="noStrike" baseline="0" dirty="0">
                <a:latin typeface="TimesNewRoman"/>
              </a:rPr>
              <a:t>Jan 14 Received commission                                                    250</a:t>
            </a:r>
          </a:p>
          <a:p>
            <a:pPr algn="l"/>
            <a:r>
              <a:rPr lang="en-US" sz="2400" b="0" i="0" u="none" strike="noStrike" baseline="0" dirty="0">
                <a:latin typeface="TimesNewRoman"/>
              </a:rPr>
              <a:t>Jan 15 Sale of securities                                                        7,000</a:t>
            </a:r>
          </a:p>
          <a:p>
            <a:pPr algn="l"/>
            <a:r>
              <a:rPr lang="en-US" sz="2400" b="0" i="0" u="none" strike="noStrike" baseline="0" dirty="0">
                <a:latin typeface="TimesNewRoman"/>
              </a:rPr>
              <a:t>Jan 17 Part payment to suppliers X Ltd. Rs 1,000 against</a:t>
            </a:r>
          </a:p>
          <a:p>
            <a:pPr algn="l"/>
            <a:r>
              <a:rPr lang="en-US" sz="2400" b="0" i="0" u="none" strike="noStrike" baseline="0" dirty="0">
                <a:latin typeface="TimesNewRoman"/>
              </a:rPr>
              <a:t>       their previous bill for                                                      5,000</a:t>
            </a:r>
          </a:p>
          <a:p>
            <a:pPr algn="l"/>
            <a:r>
              <a:rPr lang="en-IN" sz="2400" b="0" i="0" u="none" strike="noStrike" baseline="0" dirty="0">
                <a:latin typeface="TimesNewRoman"/>
              </a:rPr>
              <a:t>Jan 19 Cash sales                                                                 12,000</a:t>
            </a:r>
          </a:p>
          <a:p>
            <a:pPr algn="l"/>
            <a:r>
              <a:rPr lang="en-US" sz="2400" b="0" i="0" u="none" strike="noStrike" baseline="0" dirty="0">
                <a:latin typeface="TimesNewRoman"/>
              </a:rPr>
              <a:t>Jan 20 Goods purchased by credit                                       10,000</a:t>
            </a:r>
            <a:endParaRPr lang="en-IN" sz="2400" dirty="0"/>
          </a:p>
        </p:txBody>
      </p:sp>
      <p:sp>
        <p:nvSpPr>
          <p:cNvPr id="3" name="AutoShape 2">
            <a:extLst>
              <a:ext uri="{FF2B5EF4-FFF2-40B4-BE49-F238E27FC236}">
                <a16:creationId xmlns:a16="http://schemas.microsoft.com/office/drawing/2014/main" id="{A510EBCE-291E-E61C-D247-D334D5A26109}"/>
              </a:ext>
            </a:extLst>
          </p:cNvPr>
          <p:cNvSpPr>
            <a:spLocks noChangeAspect="1" noChangeArrowheads="1"/>
          </p:cNvSpPr>
          <p:nvPr/>
        </p:nvSpPr>
        <p:spPr bwMode="auto">
          <a:xfrm>
            <a:off x="7162800" y="396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N"/>
          </a:p>
        </p:txBody>
      </p:sp>
      <p:pic>
        <p:nvPicPr>
          <p:cNvPr id="2058" name="Picture 10">
            <a:extLst>
              <a:ext uri="{FF2B5EF4-FFF2-40B4-BE49-F238E27FC236}">
                <a16:creationId xmlns:a16="http://schemas.microsoft.com/office/drawing/2014/main" id="{F7DEF323-EED3-1DCA-350A-A599DE98B7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134707"/>
            <a:ext cx="5462954" cy="3006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4440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0F7557-A4D2-8223-F7C5-9EEEDE9F942A}"/>
              </a:ext>
            </a:extLst>
          </p:cNvPr>
          <p:cNvSpPr txBox="1"/>
          <p:nvPr/>
        </p:nvSpPr>
        <p:spPr>
          <a:xfrm>
            <a:off x="1" y="1723292"/>
            <a:ext cx="14501445" cy="3847207"/>
          </a:xfrm>
          <a:prstGeom prst="rect">
            <a:avLst/>
          </a:prstGeom>
          <a:noFill/>
        </p:spPr>
        <p:txBody>
          <a:bodyPr wrap="square" rtlCol="0">
            <a:spAutoFit/>
          </a:bodyPr>
          <a:lstStyle/>
          <a:p>
            <a:pPr algn="ctr"/>
            <a:r>
              <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Meaning and Format of Double Column Cash Book</a:t>
            </a:r>
          </a:p>
          <a:p>
            <a:pPr algn="ctr"/>
            <a:r>
              <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(Cash Book with Discount and Cash Column)</a:t>
            </a:r>
          </a:p>
          <a:p>
            <a:pPr algn="ctr"/>
            <a:endPar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When cash discounts are allowed and received, one more column on the debit side for discount is allowed and another column on the credit side of the cash book for discount is received. In the double column cash book, cash column is balanced like any other ledger account. But the discount column is not balanced as it is a nominal account. It is to be total, not to be balanced.</a:t>
            </a:r>
          </a:p>
          <a:p>
            <a:pPr algn="l"/>
            <a:endParaRPr lang="en-US" sz="2400" b="0" i="0" u="none" strike="noStrike" baseline="0" dirty="0">
              <a:latin typeface="Times New Roman" panose="02020603050405020304" pitchFamily="18" charset="0"/>
              <a:cs typeface="Times New Roman" panose="02020603050405020304" pitchFamily="18" charset="0"/>
            </a:endParaRPr>
          </a:p>
          <a:p>
            <a:pPr algn="ctr"/>
            <a:r>
              <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Format of (Two) Double Column Cash Book</a:t>
            </a:r>
          </a:p>
          <a:p>
            <a:pPr algn="ctr"/>
            <a:r>
              <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(Cash Book with Discount and Cash Column)</a:t>
            </a:r>
            <a:endParaRPr lang="en-IN" sz="3200"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A99BDA1-632A-7C45-DCAE-62E59CB0DFCE}"/>
              </a:ext>
            </a:extLst>
          </p:cNvPr>
          <p:cNvPicPr>
            <a:picLocks noChangeAspect="1"/>
          </p:cNvPicPr>
          <p:nvPr/>
        </p:nvPicPr>
        <p:blipFill>
          <a:blip r:embed="rId2"/>
          <a:stretch>
            <a:fillRect/>
          </a:stretch>
        </p:blipFill>
        <p:spPr>
          <a:xfrm>
            <a:off x="1" y="5673969"/>
            <a:ext cx="14630400" cy="2555630"/>
          </a:xfrm>
          <a:prstGeom prst="rect">
            <a:avLst/>
          </a:prstGeom>
        </p:spPr>
      </p:pic>
    </p:spTree>
    <p:extLst>
      <p:ext uri="{BB962C8B-B14F-4D97-AF65-F5344CB8AC3E}">
        <p14:creationId xmlns:p14="http://schemas.microsoft.com/office/powerpoint/2010/main" val="762987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A82708-AA8A-414A-4608-A05C73A57BD5}"/>
              </a:ext>
            </a:extLst>
          </p:cNvPr>
          <p:cNvPicPr>
            <a:picLocks noChangeAspect="1"/>
          </p:cNvPicPr>
          <p:nvPr/>
        </p:nvPicPr>
        <p:blipFill>
          <a:blip r:embed="rId2"/>
          <a:stretch>
            <a:fillRect/>
          </a:stretch>
        </p:blipFill>
        <p:spPr>
          <a:xfrm>
            <a:off x="12012530" y="1430214"/>
            <a:ext cx="2484335" cy="2930771"/>
          </a:xfrm>
          <a:prstGeom prst="rect">
            <a:avLst/>
          </a:prstGeom>
        </p:spPr>
      </p:pic>
      <p:pic>
        <p:nvPicPr>
          <p:cNvPr id="8" name="Picture 7">
            <a:extLst>
              <a:ext uri="{FF2B5EF4-FFF2-40B4-BE49-F238E27FC236}">
                <a16:creationId xmlns:a16="http://schemas.microsoft.com/office/drawing/2014/main" id="{679C05B8-0222-907D-ED84-7D4E31F66B02}"/>
              </a:ext>
            </a:extLst>
          </p:cNvPr>
          <p:cNvPicPr>
            <a:picLocks noChangeAspect="1"/>
          </p:cNvPicPr>
          <p:nvPr/>
        </p:nvPicPr>
        <p:blipFill>
          <a:blip r:embed="rId3"/>
          <a:stretch>
            <a:fillRect/>
          </a:stretch>
        </p:blipFill>
        <p:spPr>
          <a:xfrm>
            <a:off x="12030985" y="4865078"/>
            <a:ext cx="2599415" cy="3270552"/>
          </a:xfrm>
          <a:prstGeom prst="rect">
            <a:avLst/>
          </a:prstGeom>
        </p:spPr>
      </p:pic>
      <p:pic>
        <p:nvPicPr>
          <p:cNvPr id="5" name="Picture 4">
            <a:extLst>
              <a:ext uri="{FF2B5EF4-FFF2-40B4-BE49-F238E27FC236}">
                <a16:creationId xmlns:a16="http://schemas.microsoft.com/office/drawing/2014/main" id="{3EC5F17F-C3E9-3C93-1DC9-E1FDC7684E25}"/>
              </a:ext>
            </a:extLst>
          </p:cNvPr>
          <p:cNvPicPr>
            <a:picLocks noChangeAspect="1"/>
          </p:cNvPicPr>
          <p:nvPr/>
        </p:nvPicPr>
        <p:blipFill>
          <a:blip r:embed="rId4"/>
          <a:stretch>
            <a:fillRect/>
          </a:stretch>
        </p:blipFill>
        <p:spPr>
          <a:xfrm>
            <a:off x="-1" y="1336431"/>
            <a:ext cx="11336215" cy="6893170"/>
          </a:xfrm>
          <a:prstGeom prst="rect">
            <a:avLst/>
          </a:prstGeom>
        </p:spPr>
      </p:pic>
    </p:spTree>
    <p:extLst>
      <p:ext uri="{BB962C8B-B14F-4D97-AF65-F5344CB8AC3E}">
        <p14:creationId xmlns:p14="http://schemas.microsoft.com/office/powerpoint/2010/main" val="12889009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19ADEE-CA97-9E88-12F2-BCFED4AED376}"/>
              </a:ext>
            </a:extLst>
          </p:cNvPr>
          <p:cNvSpPr txBox="1"/>
          <p:nvPr/>
        </p:nvSpPr>
        <p:spPr>
          <a:xfrm>
            <a:off x="457200" y="1570892"/>
            <a:ext cx="14044246" cy="5632311"/>
          </a:xfrm>
          <a:prstGeom prst="rect">
            <a:avLst/>
          </a:prstGeom>
          <a:noFill/>
        </p:spPr>
        <p:txBody>
          <a:bodyPr wrap="square" rtlCol="0">
            <a:spAutoFit/>
          </a:bodyPr>
          <a:lstStyle/>
          <a:p>
            <a:pPr algn="l"/>
            <a:r>
              <a:rPr lang="en-US" sz="3600" b="1" i="0" u="none" strike="noStrike" baseline="0" dirty="0">
                <a:solidFill>
                  <a:schemeClr val="accent6">
                    <a:lumMod val="75000"/>
                  </a:schemeClr>
                </a:solidFill>
                <a:latin typeface="TimesNewRoman"/>
              </a:rPr>
              <a:t>Problem : 1 </a:t>
            </a:r>
          </a:p>
          <a:p>
            <a:pPr algn="l"/>
            <a:endParaRPr lang="en-US" sz="1800" b="1" i="0" u="none" strike="noStrike" baseline="0" dirty="0">
              <a:solidFill>
                <a:schemeClr val="accent6">
                  <a:lumMod val="75000"/>
                </a:schemeClr>
              </a:solidFill>
              <a:latin typeface="TimesNewRoman"/>
            </a:endParaRPr>
          </a:p>
          <a:p>
            <a:pPr algn="l"/>
            <a:r>
              <a:rPr lang="en-US" sz="2400" b="0" i="0" u="none" strike="noStrike" baseline="0" dirty="0">
                <a:latin typeface="TimesNewRoman"/>
              </a:rPr>
              <a:t>Prepare a two column cash book from the following transactions of Mr. Ravisankar.</a:t>
            </a:r>
            <a:endParaRPr lang="en-IN" sz="2400" b="1" i="0" u="none" strike="noStrike" baseline="0" dirty="0">
              <a:latin typeface="TimesNewRoman,Bold"/>
            </a:endParaRPr>
          </a:p>
          <a:p>
            <a:pPr algn="l"/>
            <a:r>
              <a:rPr lang="en-IN" sz="2400" b="0" i="0" u="none" strike="noStrike" baseline="0" dirty="0">
                <a:latin typeface="TimesNewRoman"/>
              </a:rPr>
              <a:t>May 1 Cash-in-hand 6,000</a:t>
            </a:r>
          </a:p>
          <a:p>
            <a:pPr algn="l"/>
            <a:r>
              <a:rPr lang="en-IN" sz="2400" b="0" i="0" u="none" strike="noStrike" baseline="0" dirty="0">
                <a:latin typeface="TimesNewRoman"/>
              </a:rPr>
              <a:t>May 3 Cash purchase 4,000</a:t>
            </a:r>
          </a:p>
          <a:p>
            <a:pPr algn="l"/>
            <a:r>
              <a:rPr lang="en-IN" sz="2400" b="0" i="0" u="none" strike="noStrike" baseline="0" dirty="0">
                <a:latin typeface="TimesNewRoman"/>
              </a:rPr>
              <a:t>May 5 Cartage paid 100</a:t>
            </a:r>
          </a:p>
          <a:p>
            <a:pPr algn="l"/>
            <a:r>
              <a:rPr lang="en-IN" sz="2400" b="0" i="0" u="none" strike="noStrike" baseline="0" dirty="0">
                <a:latin typeface="TimesNewRoman"/>
              </a:rPr>
              <a:t>May 7 Cash sales 10,000</a:t>
            </a:r>
          </a:p>
          <a:p>
            <a:pPr algn="l"/>
            <a:r>
              <a:rPr lang="en-IN" sz="2400" b="0" i="0" u="none" strike="noStrike" baseline="0" dirty="0">
                <a:latin typeface="TimesNewRoman"/>
              </a:rPr>
              <a:t>May </a:t>
            </a:r>
            <a:r>
              <a:rPr lang="en-US" sz="2400" b="0" i="0" u="none" strike="noStrike" baseline="0" dirty="0">
                <a:latin typeface="TimesNewRoman"/>
              </a:rPr>
              <a:t>9 Cash received from Ravi 4,900 and allowed him discount 100</a:t>
            </a:r>
          </a:p>
          <a:p>
            <a:pPr algn="l"/>
            <a:r>
              <a:rPr lang="en-IN" sz="2400" b="0" i="0" u="none" strike="noStrike" baseline="0" dirty="0">
                <a:latin typeface="TimesNewRoman"/>
              </a:rPr>
              <a:t>May </a:t>
            </a:r>
            <a:r>
              <a:rPr lang="en-US" sz="2400" b="0" i="0" u="none" strike="noStrike" baseline="0" dirty="0">
                <a:latin typeface="TimesNewRoman"/>
              </a:rPr>
              <a:t>11 Cash paid to Radha and 1,450 </a:t>
            </a:r>
            <a:r>
              <a:rPr lang="en-IN" sz="2400" b="0" i="0" u="none" strike="noStrike" baseline="0" dirty="0">
                <a:latin typeface="TimesNewRoman"/>
              </a:rPr>
              <a:t>discount received 50</a:t>
            </a:r>
          </a:p>
          <a:p>
            <a:pPr algn="l"/>
            <a:r>
              <a:rPr lang="en-IN" sz="2400" b="0" i="0" u="none" strike="noStrike" baseline="0" dirty="0">
                <a:latin typeface="TimesNewRoman"/>
              </a:rPr>
              <a:t>May </a:t>
            </a:r>
            <a:r>
              <a:rPr lang="en-US" sz="2400" b="0" i="0" u="none" strike="noStrike" baseline="0" dirty="0">
                <a:latin typeface="TimesNewRoman"/>
              </a:rPr>
              <a:t>12 Received cheque from Rai and 4,800 </a:t>
            </a:r>
            <a:r>
              <a:rPr lang="en-IN" sz="2400" b="0" i="0" u="none" strike="noStrike" baseline="0" dirty="0">
                <a:latin typeface="TimesNewRoman"/>
              </a:rPr>
              <a:t>allowed him discount 200</a:t>
            </a:r>
          </a:p>
          <a:p>
            <a:pPr algn="l"/>
            <a:r>
              <a:rPr lang="en-IN" sz="2400" b="0" i="0" u="none" strike="noStrike" baseline="0" dirty="0">
                <a:latin typeface="TimesNewRoman"/>
              </a:rPr>
              <a:t>May 14 Rent paid 1,000</a:t>
            </a:r>
          </a:p>
          <a:p>
            <a:pPr algn="l"/>
            <a:r>
              <a:rPr lang="en-IN" sz="2400" b="0" i="0" u="none" strike="noStrike" baseline="0" dirty="0">
                <a:latin typeface="TimesNewRoman"/>
              </a:rPr>
              <a:t>May 16 Salaries paid 3,000</a:t>
            </a:r>
          </a:p>
          <a:p>
            <a:pPr algn="l"/>
            <a:r>
              <a:rPr lang="en-IN" sz="2400" b="0" i="0" u="none" strike="noStrike" baseline="0" dirty="0">
                <a:latin typeface="TimesNewRoman"/>
              </a:rPr>
              <a:t>May </a:t>
            </a:r>
            <a:r>
              <a:rPr lang="en-US" sz="2400" b="0" i="0" u="none" strike="noStrike" baseline="0" dirty="0">
                <a:latin typeface="TimesNewRoman"/>
              </a:rPr>
              <a:t>18 Cash received from Lal 2,400 and allowed him discount 100</a:t>
            </a:r>
          </a:p>
          <a:p>
            <a:pPr algn="l"/>
            <a:r>
              <a:rPr lang="en-IN" sz="2400" b="0" i="0" u="none" strike="noStrike" baseline="0" dirty="0">
                <a:latin typeface="TimesNewRoman"/>
              </a:rPr>
              <a:t>May </a:t>
            </a:r>
            <a:r>
              <a:rPr lang="en-US" sz="2400" b="0" i="0" u="none" strike="noStrike" baseline="0" dirty="0">
                <a:latin typeface="TimesNewRoman"/>
              </a:rPr>
              <a:t>19 Cash paid to Rao and 1,950 </a:t>
            </a:r>
            <a:r>
              <a:rPr lang="en-IN" sz="2400" b="0" i="0" u="none" strike="noStrike" baseline="0" dirty="0">
                <a:latin typeface="TimesNewRoman"/>
              </a:rPr>
              <a:t>received discount 50</a:t>
            </a:r>
          </a:p>
          <a:p>
            <a:pPr algn="l"/>
            <a:endParaRPr lang="en-IN" dirty="0">
              <a:latin typeface="TimesNewRoman"/>
            </a:endParaRPr>
          </a:p>
        </p:txBody>
      </p:sp>
      <p:pic>
        <p:nvPicPr>
          <p:cNvPr id="3" name="Picture 10">
            <a:extLst>
              <a:ext uri="{FF2B5EF4-FFF2-40B4-BE49-F238E27FC236}">
                <a16:creationId xmlns:a16="http://schemas.microsoft.com/office/drawing/2014/main" id="{D05A22DB-018F-606F-2720-76DF1BFFFB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7385" y="5134707"/>
            <a:ext cx="4783016" cy="3094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3984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BA905DFC-5ECA-49DF-867D-AD45960E0D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134707"/>
            <a:ext cx="5462954" cy="30069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6E3BA88-1BE1-FCF8-D13D-80A8E897C91D}"/>
              </a:ext>
            </a:extLst>
          </p:cNvPr>
          <p:cNvSpPr txBox="1"/>
          <p:nvPr/>
        </p:nvSpPr>
        <p:spPr>
          <a:xfrm>
            <a:off x="152400" y="1383323"/>
            <a:ext cx="14102862" cy="5324535"/>
          </a:xfrm>
          <a:prstGeom prst="rect">
            <a:avLst/>
          </a:prstGeom>
          <a:noFill/>
        </p:spPr>
        <p:txBody>
          <a:bodyPr wrap="square">
            <a:spAutoFit/>
          </a:bodyPr>
          <a:lstStyle/>
          <a:p>
            <a:pPr algn="l"/>
            <a:r>
              <a:rPr lang="en-US" sz="2000" b="1" dirty="0">
                <a:solidFill>
                  <a:schemeClr val="accent6">
                    <a:lumMod val="75000"/>
                  </a:schemeClr>
                </a:solidFill>
                <a:latin typeface="TimesNewRoman"/>
              </a:rPr>
              <a:t>Problem : 2 </a:t>
            </a:r>
          </a:p>
          <a:p>
            <a:pPr algn="l"/>
            <a:endParaRPr lang="en-US" sz="2000" b="1" dirty="0">
              <a:solidFill>
                <a:schemeClr val="accent6">
                  <a:lumMod val="75000"/>
                </a:schemeClr>
              </a:solidFill>
              <a:latin typeface="TimesNewRoman"/>
            </a:endParaRPr>
          </a:p>
          <a:p>
            <a:pPr algn="l"/>
            <a:r>
              <a:rPr lang="en-US" sz="2000" b="0" i="0" u="none" strike="noStrike" baseline="0" dirty="0">
                <a:latin typeface="TimesNewRoman"/>
              </a:rPr>
              <a:t>Enter the following transactions in the cash book with discount columns for the month of June 2024</a:t>
            </a:r>
          </a:p>
          <a:p>
            <a:pPr algn="l"/>
            <a:r>
              <a:rPr lang="en-IN" sz="2000" dirty="0">
                <a:latin typeface="TimesNewRoman"/>
              </a:rPr>
              <a:t>J</a:t>
            </a:r>
            <a:r>
              <a:rPr lang="en-IN" sz="2000" b="0" i="0" u="none" strike="noStrike" baseline="0" dirty="0">
                <a:latin typeface="TimesNewRoman"/>
              </a:rPr>
              <a:t>une 1 Cash sales 15,000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2 Goods sold to Tandon on credit 30,000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3 Goods purchased on credit from Hemant 40,000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4 Cash withdrawn for L.I.C. Premium 2,000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10 Received cash Rs 24,800 and a cheque for Rs. 5,000 from Tandon as a fina</a:t>
            </a:r>
            <a:r>
              <a:rPr lang="en-US" sz="2000" dirty="0">
                <a:latin typeface="TimesNewRoman"/>
              </a:rPr>
              <a:t>l </a:t>
            </a:r>
            <a:r>
              <a:rPr lang="en-US" sz="2000" b="0" i="0" u="none" strike="noStrike" baseline="0" dirty="0">
                <a:latin typeface="TimesNewRoman"/>
              </a:rPr>
              <a:t>settlement</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12 Cash sale of goods; Cash sent to Bank 17,000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14 Paid Hemant Rs 20,000 cash and the balance Rs 19,800 by cheque and his </a:t>
            </a:r>
            <a:r>
              <a:rPr lang="en-IN" sz="2000" b="0" i="0" u="none" strike="noStrike" baseline="0" dirty="0">
                <a:latin typeface="TimesNewRoman"/>
              </a:rPr>
              <a:t>account was closed</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15 Received from Ashok cash 50,000 and allowed him discount 1,000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16 Received insurance claim 2,000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17 Cash recovered from Sachin, which was written off bad in January 7,500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19 Withdrawn from Bank 3,500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20 Withdrawn from office to meet the medical expenses of the</a:t>
            </a:r>
            <a:r>
              <a:rPr lang="en-US" sz="2000" dirty="0">
                <a:latin typeface="TimesNewRoman"/>
              </a:rPr>
              <a:t> </a:t>
            </a:r>
          </a:p>
          <a:p>
            <a:pPr algn="l"/>
            <a:r>
              <a:rPr lang="en-US" sz="2000" b="0" i="0" u="none" strike="noStrike" baseline="0" dirty="0">
                <a:latin typeface="TimesNewRoman"/>
              </a:rPr>
              <a:t>proprietors parents 2,500</a:t>
            </a:r>
          </a:p>
          <a:p>
            <a:pPr algn="l"/>
            <a:r>
              <a:rPr lang="en-IN" sz="2000" dirty="0">
                <a:latin typeface="TimesNewRoman"/>
              </a:rPr>
              <a:t>J</a:t>
            </a:r>
            <a:r>
              <a:rPr lang="en-IN" sz="2000" b="0" i="0" u="none" strike="noStrike" baseline="0" dirty="0">
                <a:latin typeface="TimesNewRoman"/>
              </a:rPr>
              <a:t>une </a:t>
            </a:r>
            <a:r>
              <a:rPr lang="en-US" sz="2000" b="0" i="0" u="none" strike="noStrike" baseline="0" dirty="0">
                <a:latin typeface="TimesNewRoman"/>
              </a:rPr>
              <a:t>21 Parents deposited with Bank 25,000</a:t>
            </a:r>
            <a:endParaRPr lang="en-IN" sz="2000" dirty="0"/>
          </a:p>
        </p:txBody>
      </p:sp>
    </p:spTree>
    <p:extLst>
      <p:ext uri="{BB962C8B-B14F-4D97-AF65-F5344CB8AC3E}">
        <p14:creationId xmlns:p14="http://schemas.microsoft.com/office/powerpoint/2010/main" val="22437146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5D1ED7-E248-5149-7251-40D2830FB5D5}"/>
              </a:ext>
            </a:extLst>
          </p:cNvPr>
          <p:cNvSpPr txBox="1"/>
          <p:nvPr/>
        </p:nvSpPr>
        <p:spPr>
          <a:xfrm>
            <a:off x="82063" y="1395046"/>
            <a:ext cx="14548338" cy="3693319"/>
          </a:xfrm>
          <a:prstGeom prst="rect">
            <a:avLst/>
          </a:prstGeom>
          <a:noFill/>
        </p:spPr>
        <p:txBody>
          <a:bodyPr wrap="square" rtlCol="0">
            <a:spAutoFit/>
          </a:bodyPr>
          <a:lstStyle/>
          <a:p>
            <a:pPr algn="ctr"/>
            <a:r>
              <a:rPr lang="en-US" sz="28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Meaning of Triple Column Cash Book with Discount, Cash and Bank Columns and Procedure of Recording Business Transactions in Triple Column Cash Books</a:t>
            </a:r>
          </a:p>
          <a:p>
            <a:pPr algn="l"/>
            <a:endParaRPr lang="en-US" b="1" dirty="0">
              <a:latin typeface="MyriadPro-Bold"/>
            </a:endParaRPr>
          </a:p>
          <a:p>
            <a:pPr algn="l"/>
            <a:r>
              <a:rPr lang="en-US" sz="2000" b="0" i="0" u="none" strike="noStrike" baseline="0" dirty="0">
                <a:latin typeface="Times New Roman" panose="02020603050405020304" pitchFamily="18" charset="0"/>
                <a:cs typeface="Times New Roman" panose="02020603050405020304" pitchFamily="18" charset="0"/>
              </a:rPr>
              <a:t>     Large business enterprises receive and make payments in cash and by cheques. As a result, a combined cash book to record cash and bank transactions along with discount is used. This type of cash book is called as Triple Column Cash Book (or) Cash Book with Discount, Cash and Bank Column. This cash book has “Three Amount Columns” on each side (debit and credit side).</a:t>
            </a:r>
          </a:p>
          <a:p>
            <a:pPr algn="l"/>
            <a:endParaRPr lang="en-US" sz="2000" b="0" i="0" u="none" strike="noStrike" baseline="0" dirty="0">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     All cash receipts are entered in the debit side cash column and all cash payments are recorded in the credit side cash column. Discount allowed and discount received are recorded in the usual manner, that is, discount allowed on the debit side and discount received on the credit side of the cash book. Cheques received are entered on the debit side in the bank column and payments by cheques are entered on the credit side in the bank column.</a:t>
            </a:r>
            <a:endParaRPr lang="en-IN" sz="2000" dirty="0">
              <a:latin typeface="Times New Roman" panose="02020603050405020304" pitchFamily="18" charset="0"/>
              <a:cs typeface="Times New Roman" panose="02020603050405020304" pitchFamily="18" charset="0"/>
            </a:endParaRPr>
          </a:p>
        </p:txBody>
      </p:sp>
      <p:pic>
        <p:nvPicPr>
          <p:cNvPr id="1026" name="Picture 2">
            <a:extLst>
              <a:ext uri="{FF2B5EF4-FFF2-40B4-BE49-F238E27FC236}">
                <a16:creationId xmlns:a16="http://schemas.microsoft.com/office/drawing/2014/main" id="{E0A16ABF-6ABF-578A-92BD-0EB1601617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64368"/>
            <a:ext cx="14630400" cy="3165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75727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A516BE-23EC-29E7-5FDE-2436B5CA0F3B}"/>
              </a:ext>
            </a:extLst>
          </p:cNvPr>
          <p:cNvSpPr txBox="1"/>
          <p:nvPr/>
        </p:nvSpPr>
        <p:spPr>
          <a:xfrm>
            <a:off x="304800" y="1629508"/>
            <a:ext cx="13997354" cy="4708981"/>
          </a:xfrm>
          <a:prstGeom prst="rect">
            <a:avLst/>
          </a:prstGeom>
          <a:noFill/>
        </p:spPr>
        <p:txBody>
          <a:bodyPr wrap="square" rtlCol="0">
            <a:spAutoFit/>
          </a:bodyPr>
          <a:lstStyle/>
          <a:p>
            <a:pPr algn="l"/>
            <a:r>
              <a:rPr lang="en-US" sz="2000" b="0" i="0" u="none" strike="noStrike" baseline="0" dirty="0">
                <a:solidFill>
                  <a:schemeClr val="accent6">
                    <a:lumMod val="75000"/>
                  </a:schemeClr>
                </a:solidFill>
                <a:latin typeface="TimesNewRoman"/>
              </a:rPr>
              <a:t>Problem :1 </a:t>
            </a:r>
          </a:p>
          <a:p>
            <a:pPr algn="l"/>
            <a:endParaRPr lang="en-US" sz="2000" dirty="0">
              <a:latin typeface="TimesNewRoman"/>
            </a:endParaRPr>
          </a:p>
          <a:p>
            <a:pPr algn="l"/>
            <a:r>
              <a:rPr lang="en-US" sz="2000" b="0" i="0" u="none" strike="noStrike" baseline="0" dirty="0">
                <a:latin typeface="TimesNewRoman"/>
              </a:rPr>
              <a:t>Record the following transactions in the cash book with cash and bank column (Three Column Cash </a:t>
            </a:r>
            <a:r>
              <a:rPr lang="en-IN" sz="2000" b="0" i="0" u="none" strike="noStrike" baseline="0" dirty="0">
                <a:latin typeface="TimesNewRoman"/>
              </a:rPr>
              <a:t>Book).</a:t>
            </a:r>
            <a:endParaRPr lang="en-IN" sz="2000" b="1" i="0" u="none" strike="noStrike" baseline="0" dirty="0">
              <a:latin typeface="TimesNewRoman,Bold"/>
            </a:endParaRPr>
          </a:p>
          <a:p>
            <a:pPr algn="l"/>
            <a:r>
              <a:rPr lang="en-US" sz="2000" b="0" i="0" u="none" strike="noStrike" baseline="0" dirty="0">
                <a:latin typeface="TimesNewRoman"/>
              </a:rPr>
              <a:t>May 1 Cash balance 500 ,</a:t>
            </a:r>
            <a:r>
              <a:rPr lang="en-IN" sz="2000" b="0" i="0" u="none" strike="noStrike" baseline="0" dirty="0">
                <a:latin typeface="TimesNewRoman"/>
              </a:rPr>
              <a:t>Bank balance 1,000</a:t>
            </a:r>
          </a:p>
          <a:p>
            <a:pPr algn="l"/>
            <a:r>
              <a:rPr lang="en-US" sz="2000" b="0" i="0" u="none" strike="noStrike" baseline="0" dirty="0">
                <a:latin typeface="TimesNewRoman"/>
              </a:rPr>
              <a:t>May 2 Deposited into Bank 10,000</a:t>
            </a:r>
          </a:p>
          <a:p>
            <a:pPr algn="l"/>
            <a:r>
              <a:rPr lang="en-US" sz="2000" b="0" i="0" u="none" strike="noStrike" baseline="0" dirty="0">
                <a:latin typeface="TimesNewRoman"/>
              </a:rPr>
              <a:t>May 3 Cash received from sale of shares 50,000</a:t>
            </a:r>
          </a:p>
          <a:p>
            <a:pPr algn="l"/>
            <a:r>
              <a:rPr lang="en-US" sz="2000" b="0" i="0" u="none" strike="noStrike" baseline="0" dirty="0">
                <a:latin typeface="TimesNewRoman"/>
              </a:rPr>
              <a:t>May 4 Purchases by credit 15,000</a:t>
            </a:r>
          </a:p>
          <a:p>
            <a:pPr algn="l"/>
            <a:r>
              <a:rPr lang="en-US" sz="2000" b="0" i="0" u="none" strike="noStrike" baseline="0" dirty="0">
                <a:latin typeface="TimesNewRoman"/>
              </a:rPr>
              <a:t>May 5 Purchases by cheque 5,000</a:t>
            </a:r>
          </a:p>
          <a:p>
            <a:pPr algn="l"/>
            <a:r>
              <a:rPr lang="en-US" sz="2000" b="0" i="0" u="none" strike="noStrike" baseline="0" dirty="0">
                <a:latin typeface="TimesNewRoman"/>
              </a:rPr>
              <a:t>May 6 Received cheque from Anand 9,900 ,</a:t>
            </a:r>
            <a:r>
              <a:rPr lang="en-IN" sz="2000" b="0" i="0" u="none" strike="noStrike" baseline="0" dirty="0">
                <a:latin typeface="TimesNewRoman"/>
              </a:rPr>
              <a:t>Discount allowed 100</a:t>
            </a:r>
          </a:p>
          <a:p>
            <a:pPr algn="l"/>
            <a:r>
              <a:rPr lang="en-US" sz="2000" b="0" i="0" u="none" strike="noStrike" baseline="0" dirty="0">
                <a:latin typeface="TimesNewRoman"/>
              </a:rPr>
              <a:t>May 7 Paid Vijay by cheque 1,500</a:t>
            </a:r>
          </a:p>
          <a:p>
            <a:pPr algn="l"/>
            <a:r>
              <a:rPr lang="en-US" sz="2000" b="0" i="0" u="none" strike="noStrike" baseline="0" dirty="0">
                <a:latin typeface="TimesNewRoman"/>
              </a:rPr>
              <a:t>May 8 Withdrew from Bank for office use 10,000</a:t>
            </a:r>
          </a:p>
          <a:p>
            <a:pPr algn="l"/>
            <a:r>
              <a:rPr lang="en-US" sz="2000" b="0" i="0" u="none" strike="noStrike" baseline="0" dirty="0">
                <a:latin typeface="TimesNewRoman"/>
              </a:rPr>
              <a:t>May 9 Anand’s cheque deposited in the Bank</a:t>
            </a:r>
          </a:p>
          <a:p>
            <a:pPr algn="l"/>
            <a:r>
              <a:rPr lang="en-US" sz="2000" b="0" i="0" u="none" strike="noStrike" baseline="0" dirty="0">
                <a:latin typeface="TimesNewRoman"/>
              </a:rPr>
              <a:t>May 10 Paid to Ajay by cheque Rs 1,980 in full settlement of his account Rs 2,000</a:t>
            </a:r>
          </a:p>
          <a:p>
            <a:pPr algn="l"/>
            <a:r>
              <a:rPr lang="en-US" sz="2000" b="0" i="0" u="none" strike="noStrike" baseline="0" dirty="0">
                <a:latin typeface="TimesNewRoman"/>
              </a:rPr>
              <a:t>May 11 Drawn from Bank 500</a:t>
            </a:r>
          </a:p>
          <a:p>
            <a:pPr algn="l"/>
            <a:r>
              <a:rPr lang="en-US" sz="2000" b="0" i="0" u="none" strike="noStrike" baseline="0" dirty="0">
                <a:latin typeface="TimesNewRoman"/>
              </a:rPr>
              <a:t>May 12 Cash withdrawn for personal use 1,000</a:t>
            </a:r>
            <a:endParaRPr lang="en-IN" sz="2000" dirty="0"/>
          </a:p>
        </p:txBody>
      </p:sp>
      <p:pic>
        <p:nvPicPr>
          <p:cNvPr id="4" name="Picture 10">
            <a:extLst>
              <a:ext uri="{FF2B5EF4-FFF2-40B4-BE49-F238E27FC236}">
                <a16:creationId xmlns:a16="http://schemas.microsoft.com/office/drawing/2014/main" id="{7A8A5606-7A87-382B-4BAB-CA518A9719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228492"/>
            <a:ext cx="5462954" cy="2913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4590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BB1CA05-E14D-3310-2CB9-ACDD9A1D8437}"/>
              </a:ext>
            </a:extLst>
          </p:cNvPr>
          <p:cNvSpPr txBox="1"/>
          <p:nvPr/>
        </p:nvSpPr>
        <p:spPr>
          <a:xfrm>
            <a:off x="246185" y="1688123"/>
            <a:ext cx="13469815" cy="4893647"/>
          </a:xfrm>
          <a:prstGeom prst="rect">
            <a:avLst/>
          </a:prstGeom>
          <a:noFill/>
        </p:spPr>
        <p:txBody>
          <a:bodyPr wrap="square">
            <a:spAutoFit/>
          </a:bodyPr>
          <a:lstStyle/>
          <a:p>
            <a:pPr algn="l"/>
            <a:r>
              <a:rPr lang="en-US" sz="2400" b="1" i="0" u="none" strike="noStrike" baseline="0" dirty="0">
                <a:solidFill>
                  <a:schemeClr val="accent6">
                    <a:lumMod val="75000"/>
                  </a:schemeClr>
                </a:solidFill>
                <a:latin typeface="TimesNewRoman"/>
              </a:rPr>
              <a:t>Problem :2</a:t>
            </a:r>
          </a:p>
          <a:p>
            <a:pPr algn="l"/>
            <a:endParaRPr lang="en-US" sz="2400" b="0" i="0" u="none" strike="noStrike" baseline="0" dirty="0">
              <a:latin typeface="TimesNewRoman"/>
            </a:endParaRPr>
          </a:p>
          <a:p>
            <a:pPr algn="l"/>
            <a:r>
              <a:rPr lang="en-US" sz="2400" b="0" i="0" u="none" strike="noStrike" baseline="0" dirty="0">
                <a:latin typeface="TimesNewRoman"/>
              </a:rPr>
              <a:t>Enter the following into three columns cash book:</a:t>
            </a:r>
            <a:endParaRPr lang="en-IN" sz="2400" b="1" i="0" u="none" strike="noStrike" baseline="0" dirty="0">
              <a:latin typeface="TimesNewRoman,Bold"/>
            </a:endParaRPr>
          </a:p>
          <a:p>
            <a:pPr algn="l"/>
            <a:r>
              <a:rPr lang="en-US" sz="2400" b="0" i="0" u="none" strike="noStrike" baseline="0" dirty="0">
                <a:latin typeface="TimesNewRoman"/>
              </a:rPr>
              <a:t>2009 Nov 1 Cash balance 12,000 </a:t>
            </a:r>
            <a:r>
              <a:rPr lang="en-IN" sz="2400" b="0" i="0" u="none" strike="noStrike" baseline="0" dirty="0">
                <a:latin typeface="TimesNewRoman"/>
              </a:rPr>
              <a:t>Bank balance 31,500</a:t>
            </a:r>
          </a:p>
          <a:p>
            <a:pPr algn="l"/>
            <a:r>
              <a:rPr lang="en-US" sz="2400" b="0" i="0" u="none" strike="noStrike" baseline="0" dirty="0">
                <a:latin typeface="TimesNewRoman"/>
              </a:rPr>
              <a:t>2009 Nov 2 Received from Mr. A Rs 6,000 in cash. Allowed him a discount of Rs 300.</a:t>
            </a:r>
          </a:p>
          <a:p>
            <a:pPr algn="l"/>
            <a:r>
              <a:rPr lang="en-US" sz="2400" b="0" i="0" u="none" strike="noStrike" baseline="0" dirty="0">
                <a:latin typeface="TimesNewRoman"/>
              </a:rPr>
              <a:t>2009 Nov </a:t>
            </a:r>
            <a:r>
              <a:rPr lang="en-IN" sz="2400" b="0" i="0" u="none" strike="noStrike" baseline="0" dirty="0">
                <a:latin typeface="TimesNewRoman"/>
              </a:rPr>
              <a:t>5 Cash sales 6,000</a:t>
            </a:r>
          </a:p>
          <a:p>
            <a:pPr algn="l"/>
            <a:r>
              <a:rPr lang="en-US" sz="2400" b="0" i="0" u="none" strike="noStrike" baseline="0" dirty="0">
                <a:latin typeface="TimesNewRoman"/>
              </a:rPr>
              <a:t>2009 Nov 7 Furniture purchased by cheque 2,400</a:t>
            </a:r>
          </a:p>
          <a:p>
            <a:pPr algn="l"/>
            <a:r>
              <a:rPr lang="en-US" sz="2400" b="0" i="0" u="none" strike="noStrike" baseline="0" dirty="0">
                <a:latin typeface="TimesNewRoman"/>
              </a:rPr>
              <a:t>2009 Nov 10 Paid Rs 7,500 to Mr. B. 50% cash and 50% by cheque</a:t>
            </a:r>
          </a:p>
          <a:p>
            <a:pPr algn="l"/>
            <a:r>
              <a:rPr lang="en-US" sz="2400" b="0" i="0" u="none" strike="noStrike" baseline="0" dirty="0">
                <a:latin typeface="TimesNewRoman"/>
              </a:rPr>
              <a:t>2009 Nov 15 Paid rent by cheque 4,500</a:t>
            </a:r>
          </a:p>
          <a:p>
            <a:pPr algn="l"/>
            <a:r>
              <a:rPr lang="en-US" sz="2400" b="0" i="0" u="none" strike="noStrike" baseline="0" dirty="0">
                <a:latin typeface="TimesNewRoman"/>
              </a:rPr>
              <a:t>2009 Nov </a:t>
            </a:r>
            <a:r>
              <a:rPr lang="en-IN" sz="2400" b="0" i="0" u="none" strike="noStrike" baseline="0" dirty="0">
                <a:latin typeface="TimesNewRoman"/>
              </a:rPr>
              <a:t>20 Cash sales 45,000</a:t>
            </a:r>
          </a:p>
          <a:p>
            <a:pPr algn="l"/>
            <a:r>
              <a:rPr lang="en-US" sz="2400" b="0" i="0" u="none" strike="noStrike" baseline="0" dirty="0">
                <a:latin typeface="TimesNewRoman"/>
              </a:rPr>
              <a:t>2009 Nov 22 Paid packing charges 1,500</a:t>
            </a:r>
          </a:p>
          <a:p>
            <a:pPr algn="l"/>
            <a:r>
              <a:rPr lang="en-US" sz="2400" b="0" i="0" u="none" strike="noStrike" baseline="0" dirty="0">
                <a:latin typeface="TimesNewRoman"/>
              </a:rPr>
              <a:t>2009 Nov 23 Paid Bose Rs 12,000; Discount allowed by him Rs 150.</a:t>
            </a:r>
          </a:p>
          <a:p>
            <a:pPr algn="l"/>
            <a:r>
              <a:rPr lang="en-US" sz="2400" b="0" i="0" u="none" strike="noStrike" baseline="0" dirty="0">
                <a:latin typeface="TimesNewRoman"/>
              </a:rPr>
              <a:t>2009 Nov 25 Paid into bank 15,000</a:t>
            </a:r>
            <a:endParaRPr lang="en-IN" sz="2400" dirty="0"/>
          </a:p>
        </p:txBody>
      </p:sp>
      <p:pic>
        <p:nvPicPr>
          <p:cNvPr id="4" name="Picture 10">
            <a:extLst>
              <a:ext uri="{FF2B5EF4-FFF2-40B4-BE49-F238E27FC236}">
                <a16:creationId xmlns:a16="http://schemas.microsoft.com/office/drawing/2014/main" id="{5B073141-9985-A2E3-3C6B-89FE24AE3D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474676"/>
            <a:ext cx="5462954" cy="2666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70809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B1F0A0-F825-C7C2-55FD-7E745B92B2AE}"/>
              </a:ext>
            </a:extLst>
          </p:cNvPr>
          <p:cNvSpPr txBox="1"/>
          <p:nvPr/>
        </p:nvSpPr>
        <p:spPr>
          <a:xfrm>
            <a:off x="257907" y="1429369"/>
            <a:ext cx="14102861" cy="4154984"/>
          </a:xfrm>
          <a:prstGeom prst="rect">
            <a:avLst/>
          </a:prstGeom>
          <a:noFill/>
        </p:spPr>
        <p:txBody>
          <a:bodyPr wrap="square">
            <a:spAutoFit/>
          </a:bodyPr>
          <a:lstStyle/>
          <a:p>
            <a:pPr algn="l"/>
            <a:r>
              <a:rPr lang="en-US" sz="2400" dirty="0">
                <a:solidFill>
                  <a:schemeClr val="accent6">
                    <a:lumMod val="75000"/>
                  </a:schemeClr>
                </a:solidFill>
                <a:latin typeface="TimesNewRoman"/>
              </a:rPr>
              <a:t>Problem : 3</a:t>
            </a:r>
          </a:p>
          <a:p>
            <a:pPr algn="l"/>
            <a:endParaRPr lang="en-US" sz="2400" dirty="0">
              <a:solidFill>
                <a:schemeClr val="accent6">
                  <a:lumMod val="75000"/>
                </a:schemeClr>
              </a:solidFill>
              <a:latin typeface="TimesNewRoman"/>
            </a:endParaRPr>
          </a:p>
          <a:p>
            <a:pPr algn="l"/>
            <a:r>
              <a:rPr lang="en-US" sz="2400" b="0" i="0" u="none" strike="noStrike" baseline="0" dirty="0">
                <a:latin typeface="TimesNewRoman"/>
              </a:rPr>
              <a:t>Record the following transaction in three column cash book. </a:t>
            </a:r>
            <a:endParaRPr lang="en-US" sz="2400" dirty="0">
              <a:latin typeface="TimesNewRoman"/>
            </a:endParaRPr>
          </a:p>
          <a:p>
            <a:pPr algn="l"/>
            <a:r>
              <a:rPr lang="en-US" sz="2400" b="0" i="0" u="none" strike="noStrike" baseline="0" dirty="0">
                <a:latin typeface="TimesNewRoman"/>
              </a:rPr>
              <a:t>1/3/2008 opened a Bank account with capital Rs. 1, 00,000 &amp; cash in hand Rs. 40,000.</a:t>
            </a:r>
          </a:p>
          <a:p>
            <a:pPr algn="l"/>
            <a:r>
              <a:rPr lang="en-US" sz="2400" b="0" i="0" u="none" strike="noStrike" baseline="0" dirty="0">
                <a:latin typeface="TimesNewRoman"/>
              </a:rPr>
              <a:t>3/3/2008 paid into Bank Rs. 10,000.</a:t>
            </a:r>
          </a:p>
          <a:p>
            <a:pPr algn="l"/>
            <a:r>
              <a:rPr lang="en-US" sz="2400" b="0" i="0" u="none" strike="noStrike" baseline="0" dirty="0">
                <a:latin typeface="TimesNewRoman"/>
              </a:rPr>
              <a:t>5/3/2008 Bought Goods for Rs. 3,800 and paid by cheque.</a:t>
            </a:r>
          </a:p>
          <a:p>
            <a:pPr algn="l"/>
            <a:r>
              <a:rPr lang="en-US" sz="2400" b="0" i="0" u="none" strike="noStrike" baseline="0" dirty="0">
                <a:latin typeface="TimesNewRoman"/>
              </a:rPr>
              <a:t>6/3/2008 Sold goods for cash Rs. 2,600 &amp; deposited the same into the Bank.</a:t>
            </a:r>
          </a:p>
          <a:p>
            <a:pPr algn="l"/>
            <a:r>
              <a:rPr lang="en-US" sz="2400" b="0" i="0" u="none" strike="noStrike" baseline="0" dirty="0">
                <a:latin typeface="TimesNewRoman"/>
              </a:rPr>
              <a:t>7/3/2008 Sold goods to Mr. X an account Rs. 10,000.</a:t>
            </a:r>
          </a:p>
          <a:p>
            <a:pPr algn="l"/>
            <a:r>
              <a:rPr lang="en-US" sz="2400" b="0" i="0" u="none" strike="noStrike" baseline="0" dirty="0">
                <a:latin typeface="TimesNewRoman"/>
              </a:rPr>
              <a:t>10/3/2008 Paid Mr. A by cheque Rs. 240 receiving a discount of Rs.10.</a:t>
            </a:r>
          </a:p>
          <a:p>
            <a:pPr algn="l"/>
            <a:r>
              <a:rPr lang="en-US" sz="2400" b="0" i="0" u="none" strike="noStrike" baseline="0" dirty="0">
                <a:latin typeface="TimesNewRoman"/>
              </a:rPr>
              <a:t>15/3/2008 Received a cheque from Mr. Vikas Rs. 1080 and allowed him Discount Rs. 20.</a:t>
            </a:r>
          </a:p>
          <a:p>
            <a:pPr algn="l"/>
            <a:r>
              <a:rPr lang="en-US" sz="2400" b="0" i="0" u="none" strike="noStrike" baseline="0" dirty="0">
                <a:latin typeface="TimesNewRoman"/>
              </a:rPr>
              <a:t>16/3/2008 Received a cheque from Mr. Santhosh Rs. 4000.</a:t>
            </a:r>
          </a:p>
        </p:txBody>
      </p:sp>
      <p:pic>
        <p:nvPicPr>
          <p:cNvPr id="4" name="Picture 10">
            <a:extLst>
              <a:ext uri="{FF2B5EF4-FFF2-40B4-BE49-F238E27FC236}">
                <a16:creationId xmlns:a16="http://schemas.microsoft.com/office/drawing/2014/main" id="{6A9CAF21-EC3A-79A9-35A3-0458BE04C6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228492"/>
            <a:ext cx="5462954" cy="2913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743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EF06B09-8667-42D5-41B2-FB62C6F93526}"/>
              </a:ext>
            </a:extLst>
          </p:cNvPr>
          <p:cNvPicPr>
            <a:picLocks noChangeAspect="1"/>
          </p:cNvPicPr>
          <p:nvPr/>
        </p:nvPicPr>
        <p:blipFill>
          <a:blip r:embed="rId2"/>
          <a:stretch>
            <a:fillRect/>
          </a:stretch>
        </p:blipFill>
        <p:spPr>
          <a:xfrm>
            <a:off x="1" y="1371599"/>
            <a:ext cx="14630400" cy="6858001"/>
          </a:xfrm>
          <a:prstGeom prst="rect">
            <a:avLst/>
          </a:prstGeom>
        </p:spPr>
      </p:pic>
    </p:spTree>
    <p:extLst>
      <p:ext uri="{BB962C8B-B14F-4D97-AF65-F5344CB8AC3E}">
        <p14:creationId xmlns:p14="http://schemas.microsoft.com/office/powerpoint/2010/main" val="2346842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1122B9-DC13-A487-10BD-FC07D71FE02A}"/>
              </a:ext>
            </a:extLst>
          </p:cNvPr>
          <p:cNvSpPr txBox="1"/>
          <p:nvPr/>
        </p:nvSpPr>
        <p:spPr>
          <a:xfrm>
            <a:off x="3352800" y="3048000"/>
            <a:ext cx="8452338" cy="1569660"/>
          </a:xfrm>
          <a:prstGeom prst="rect">
            <a:avLst/>
          </a:prstGeom>
          <a:noFill/>
        </p:spPr>
        <p:txBody>
          <a:bodyPr wrap="square" rtlCol="0">
            <a:spAutoFit/>
          </a:bodyPr>
          <a:lstStyle/>
          <a:p>
            <a:r>
              <a:rPr lang="en-IN" sz="9600" b="1" dirty="0">
                <a:latin typeface="Times New Roman" panose="02020603050405020304" pitchFamily="18" charset="0"/>
                <a:cs typeface="Times New Roman" panose="02020603050405020304" pitchFamily="18" charset="0"/>
              </a:rPr>
              <a:t>Thank you….</a:t>
            </a:r>
          </a:p>
        </p:txBody>
      </p:sp>
      <p:pic>
        <p:nvPicPr>
          <p:cNvPr id="3" name="Picture 10">
            <a:extLst>
              <a:ext uri="{FF2B5EF4-FFF2-40B4-BE49-F238E27FC236}">
                <a16:creationId xmlns:a16="http://schemas.microsoft.com/office/drawing/2014/main" id="{2F167DD3-5782-1026-1AB5-544B50CACE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7447" y="5228492"/>
            <a:ext cx="5462954" cy="2913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941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098F37-158A-D0E6-F3A5-DB0EB17ADABE}"/>
              </a:ext>
            </a:extLst>
          </p:cNvPr>
          <p:cNvSpPr txBox="1"/>
          <p:nvPr/>
        </p:nvSpPr>
        <p:spPr>
          <a:xfrm>
            <a:off x="293077" y="1266091"/>
            <a:ext cx="14166973" cy="3908762"/>
          </a:xfrm>
          <a:prstGeom prst="rect">
            <a:avLst/>
          </a:prstGeom>
          <a:noFill/>
        </p:spPr>
        <p:txBody>
          <a:bodyPr wrap="square" rtlCol="0">
            <a:spAutoFit/>
          </a:bodyPr>
          <a:lstStyle/>
          <a:p>
            <a:r>
              <a:rPr lang="en-US" sz="4000" b="1" dirty="0">
                <a:solidFill>
                  <a:schemeClr val="accent6">
                    <a:lumMod val="75000"/>
                  </a:schemeClr>
                </a:solidFill>
                <a:latin typeface="Times New Roman" panose="02020603050405020304" pitchFamily="18" charset="0"/>
                <a:cs typeface="Times New Roman" panose="02020603050405020304" pitchFamily="18" charset="0"/>
              </a:rPr>
              <a:t>JOURNAL ENTRY :</a:t>
            </a:r>
          </a:p>
          <a:p>
            <a:pPr algn="l"/>
            <a:r>
              <a:rPr lang="en-US" sz="1800" b="0" i="0" u="none" strike="noStrike" baseline="0" dirty="0">
                <a:latin typeface="Times New Roman" panose="02020603050405020304" pitchFamily="18" charset="0"/>
                <a:cs typeface="Times New Roman" panose="02020603050405020304" pitchFamily="18" charset="0"/>
              </a:rPr>
              <a:t>       </a:t>
            </a:r>
            <a:r>
              <a:rPr lang="en-US" sz="2400" b="0" i="0" u="none" strike="noStrike" baseline="0" dirty="0">
                <a:latin typeface="Times New Roman" panose="02020603050405020304" pitchFamily="18" charset="0"/>
                <a:cs typeface="Times New Roman" panose="02020603050405020304" pitchFamily="18" charset="0"/>
              </a:rPr>
              <a:t>A Journal is also called a Book of Original Entry or Prime Entry. It is a book in which transactions are originally recorded in the chronological order, i.e. in the order in which they are occurred, according to the principles of Double Entry System.</a:t>
            </a:r>
          </a:p>
          <a:p>
            <a:pPr algn="l"/>
            <a:r>
              <a:rPr lang="en-US" sz="2400" b="0" i="0" u="none" strike="noStrike" baseline="0" dirty="0">
                <a:latin typeface="Times New Roman" panose="02020603050405020304" pitchFamily="18" charset="0"/>
                <a:cs typeface="Times New Roman" panose="02020603050405020304" pitchFamily="18" charset="0"/>
              </a:rPr>
              <a:t>       A Journal is a data-wise record of all transactions with details of the account debited and credited and the amount of each transaction.</a:t>
            </a:r>
          </a:p>
          <a:p>
            <a:r>
              <a:rPr lang="en-IN" sz="2400" b="1" i="0" u="none" strike="noStrike" baseline="0" dirty="0">
                <a:latin typeface="Times New Roman" panose="02020603050405020304" pitchFamily="18" charset="0"/>
                <a:cs typeface="Times New Roman" panose="02020603050405020304" pitchFamily="18" charset="0"/>
              </a:rPr>
              <a:t>According to Cropper </a:t>
            </a:r>
            <a:r>
              <a:rPr lang="en-IN" sz="2400" b="0" i="0" u="none" strike="noStrike" baseline="0" dirty="0">
                <a:latin typeface="Times New Roman" panose="02020603050405020304" pitchFamily="18" charset="0"/>
                <a:cs typeface="Times New Roman" panose="02020603050405020304" pitchFamily="18" charset="0"/>
              </a:rPr>
              <a:t>“A journal is a book employ to classify or sort out transactions in a form convenient for their subsequent entry in the ledger”.</a:t>
            </a:r>
            <a:endParaRPr lang="en-US" sz="2400" dirty="0">
              <a:latin typeface="Times New Roman" panose="02020603050405020304" pitchFamily="18" charset="0"/>
              <a:cs typeface="Times New Roman" panose="02020603050405020304" pitchFamily="18" charset="0"/>
            </a:endParaRPr>
          </a:p>
          <a:p>
            <a:pPr algn="ctr"/>
            <a:r>
              <a:rPr lang="en-US" sz="36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FORMAT OF JOURNAL ENTRIES </a:t>
            </a:r>
            <a:r>
              <a:rPr lang="en-US" sz="4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a:t>
            </a:r>
          </a:p>
        </p:txBody>
      </p:sp>
      <p:pic>
        <p:nvPicPr>
          <p:cNvPr id="1028" name="Picture 4">
            <a:extLst>
              <a:ext uri="{FF2B5EF4-FFF2-40B4-BE49-F238E27FC236}">
                <a16:creationId xmlns:a16="http://schemas.microsoft.com/office/drawing/2014/main" id="{14DFBE6F-852D-62FF-A0A5-70259B519A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49" y="5251938"/>
            <a:ext cx="14289701" cy="2977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825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E744EE-1B80-4443-AA02-1691325EBCDF}"/>
              </a:ext>
            </a:extLst>
          </p:cNvPr>
          <p:cNvSpPr txBox="1"/>
          <p:nvPr/>
        </p:nvSpPr>
        <p:spPr>
          <a:xfrm>
            <a:off x="82062" y="0"/>
            <a:ext cx="14442830" cy="8125301"/>
          </a:xfrm>
          <a:prstGeom prst="rect">
            <a:avLst/>
          </a:prstGeom>
          <a:noFill/>
        </p:spPr>
        <p:txBody>
          <a:bodyPr wrap="square" numCol="2" rtlCol="0">
            <a:spAutoFit/>
          </a:bodyPr>
          <a:lstStyle/>
          <a:p>
            <a:pPr algn="l"/>
            <a:endParaRPr lang="en-IN" sz="2800" b="1" i="0" u="none" strike="noStrike" baseline="0" dirty="0">
              <a:solidFill>
                <a:schemeClr val="accent6">
                  <a:lumMod val="75000"/>
                </a:schemeClr>
              </a:solidFill>
              <a:latin typeface="MyriadPro-Bold"/>
            </a:endParaRPr>
          </a:p>
          <a:p>
            <a:pPr algn="l"/>
            <a:endParaRPr lang="en-IN" sz="2800" b="1" dirty="0">
              <a:solidFill>
                <a:schemeClr val="accent6">
                  <a:lumMod val="75000"/>
                </a:schemeClr>
              </a:solidFill>
              <a:latin typeface="MyriadPro-Bold"/>
            </a:endParaRPr>
          </a:p>
          <a:p>
            <a:pPr algn="l"/>
            <a:endParaRPr lang="en-IN" sz="2800" b="1" dirty="0">
              <a:solidFill>
                <a:schemeClr val="accent6">
                  <a:lumMod val="75000"/>
                </a:schemeClr>
              </a:solidFill>
              <a:latin typeface="MyriadPro-Bold"/>
            </a:endParaRPr>
          </a:p>
          <a:p>
            <a:pPr algn="l"/>
            <a:r>
              <a:rPr lang="en-IN" sz="4000" b="1" i="0" u="none" strike="noStrike" baseline="0" dirty="0">
                <a:solidFill>
                  <a:schemeClr val="accent6">
                    <a:lumMod val="75000"/>
                  </a:schemeClr>
                </a:solidFill>
                <a:latin typeface="MyriadPro-Bold"/>
              </a:rPr>
              <a:t>Types of Entries :</a:t>
            </a:r>
          </a:p>
          <a:p>
            <a:pPr algn="l"/>
            <a:r>
              <a:rPr lang="en-IN" sz="2800" b="1" i="0" u="none" strike="noStrike" baseline="0" dirty="0">
                <a:solidFill>
                  <a:schemeClr val="accent6">
                    <a:lumMod val="75000"/>
                  </a:schemeClr>
                </a:solidFill>
                <a:latin typeface="MyriadPro-Bold"/>
              </a:rPr>
              <a:t>1. Simple Entry :</a:t>
            </a:r>
          </a:p>
          <a:p>
            <a:pPr algn="l"/>
            <a:r>
              <a:rPr lang="en-US" sz="2000" b="0" i="0" u="none" strike="noStrike" baseline="0" dirty="0">
                <a:latin typeface="TimesNewRoman"/>
              </a:rPr>
              <a:t>In simple entry, only two accounts are affected. One account is to be debited and another account is to be credited with an equal amount.</a:t>
            </a:r>
          </a:p>
          <a:p>
            <a:pPr algn="l"/>
            <a:endParaRPr lang="en-US" sz="2000" b="0" i="0" u="none" strike="noStrike" baseline="0" dirty="0">
              <a:latin typeface="TimesNewRoman"/>
            </a:endParaRPr>
          </a:p>
          <a:p>
            <a:pPr algn="l"/>
            <a:r>
              <a:rPr lang="en-US" sz="2000" b="0" i="1" u="none" strike="noStrike" baseline="0" dirty="0">
                <a:latin typeface="MyriadPro-SemiboldIt"/>
              </a:rPr>
              <a:t>Example : </a:t>
            </a:r>
            <a:r>
              <a:rPr lang="en-US" sz="2000" b="0" i="0" u="none" strike="noStrike" baseline="0" dirty="0">
                <a:latin typeface="TimesNewRoman"/>
              </a:rPr>
              <a:t>Bought goods for cash Rs 1,00,000 on March 15, 2009.</a:t>
            </a:r>
          </a:p>
          <a:p>
            <a:pPr algn="l"/>
            <a:r>
              <a:rPr lang="en-IN" sz="2000" b="0" i="0" u="none" strike="noStrike" baseline="0" dirty="0">
                <a:latin typeface="MyriadPro-Regular"/>
              </a:rPr>
              <a:t>                   Purchases Account Dr</a:t>
            </a:r>
            <a:r>
              <a:rPr lang="en-IN" sz="2000" dirty="0">
                <a:latin typeface="MyriadPro-Regular"/>
              </a:rPr>
              <a:t>     1,00,000</a:t>
            </a:r>
            <a:endParaRPr lang="en-IN" sz="2000" b="0" i="0" u="none" strike="noStrike" baseline="0" dirty="0">
              <a:latin typeface="MyriadPro-Regular"/>
            </a:endParaRPr>
          </a:p>
          <a:p>
            <a:pPr algn="l"/>
            <a:r>
              <a:rPr lang="en-IN" sz="2000" b="0" i="0" u="none" strike="noStrike" baseline="0" dirty="0">
                <a:latin typeface="MyriadPro-Regular"/>
              </a:rPr>
              <a:t>                            To Cash A/c               1,00,000</a:t>
            </a:r>
          </a:p>
          <a:p>
            <a:pPr algn="l"/>
            <a:r>
              <a:rPr lang="en-IN" sz="2000" b="0" i="0" u="none" strike="noStrike" baseline="0" dirty="0">
                <a:latin typeface="MyriadPro-Regular"/>
              </a:rPr>
              <a:t>                   (Cash purchases of goods)</a:t>
            </a:r>
            <a:endParaRPr lang="en-IN" sz="2000" i="1" dirty="0">
              <a:latin typeface="MyriadPro-Regular"/>
            </a:endParaRPr>
          </a:p>
          <a:p>
            <a:pPr algn="l"/>
            <a:endParaRPr lang="en-US" sz="1800" b="0" i="0" u="none" strike="noStrike" baseline="0" dirty="0">
              <a:latin typeface="TimesNewRoman"/>
            </a:endParaRPr>
          </a:p>
          <a:p>
            <a:pPr algn="l"/>
            <a:r>
              <a:rPr lang="en-IN" sz="2800" b="1" i="0" u="none" strike="noStrike" baseline="0" dirty="0">
                <a:solidFill>
                  <a:schemeClr val="accent6">
                    <a:lumMod val="75000"/>
                  </a:schemeClr>
                </a:solidFill>
                <a:latin typeface="MyriadPro-Bold"/>
              </a:rPr>
              <a:t>2. Compound Entry :</a:t>
            </a:r>
          </a:p>
          <a:p>
            <a:pPr algn="l"/>
            <a:r>
              <a:rPr lang="en-US" sz="2000" b="0" i="0" u="none" strike="noStrike" baseline="0" dirty="0">
                <a:latin typeface="TimesNewRoman"/>
              </a:rPr>
              <a:t>In compound entry, more than two accounts are affected. There are three types under this category. Several accounts (more than one) will have to be debited and only one account to be credited.</a:t>
            </a:r>
          </a:p>
          <a:p>
            <a:pPr algn="l"/>
            <a:r>
              <a:rPr lang="en-US" sz="2000" b="0" i="0" u="none" strike="noStrike" baseline="0" dirty="0">
                <a:latin typeface="TimesNewRoman"/>
              </a:rPr>
              <a:t>      Only one account is to be debited and several accounts (more than one) to be credited. 1 and 2 are called “Single Compound Entries.” Several accounts will have to be debited and several accounts to be credited. This is called “Double </a:t>
            </a:r>
            <a:r>
              <a:rPr lang="en-IN" sz="2000" b="0" i="0" u="none" strike="noStrike" baseline="0" dirty="0">
                <a:latin typeface="TimesNewRoman"/>
              </a:rPr>
              <a:t>Compound Entry.”</a:t>
            </a:r>
          </a:p>
          <a:p>
            <a:pPr algn="l"/>
            <a:endParaRPr lang="en-IN" sz="2000" b="0" i="0" u="none" strike="noStrike" baseline="0" dirty="0">
              <a:latin typeface="TimesNewRoman"/>
            </a:endParaRPr>
          </a:p>
          <a:p>
            <a:pPr algn="l"/>
            <a:endParaRPr lang="en-IN" sz="2000" dirty="0">
              <a:latin typeface="TimesNewRoman"/>
            </a:endParaRPr>
          </a:p>
          <a:p>
            <a:pPr algn="l"/>
            <a:endParaRPr lang="en-IN" sz="2000" dirty="0">
              <a:latin typeface="TimesNewRoman"/>
            </a:endParaRPr>
          </a:p>
          <a:p>
            <a:pPr algn="l"/>
            <a:endParaRPr lang="en-IN" sz="2000" dirty="0">
              <a:latin typeface="TimesNewRoman"/>
            </a:endParaRPr>
          </a:p>
          <a:p>
            <a:pPr algn="l"/>
            <a:endParaRPr lang="en-IN" sz="2000" dirty="0">
              <a:latin typeface="TimesNewRoman"/>
            </a:endParaRPr>
          </a:p>
          <a:p>
            <a:pPr algn="l"/>
            <a:endParaRPr lang="en-IN" sz="2000" dirty="0">
              <a:latin typeface="TimesNewRoman"/>
            </a:endParaRPr>
          </a:p>
          <a:p>
            <a:pPr algn="l"/>
            <a:endParaRPr lang="en-IN" sz="2000" dirty="0">
              <a:latin typeface="TimesNewRoman"/>
            </a:endParaRPr>
          </a:p>
          <a:p>
            <a:pPr algn="l"/>
            <a:r>
              <a:rPr lang="en-IN" sz="2000" dirty="0">
                <a:latin typeface="TimesNewRoman"/>
              </a:rPr>
              <a:t>Example : </a:t>
            </a:r>
            <a:r>
              <a:rPr lang="en-US" sz="2000" b="0" i="0" u="none" strike="noStrike" baseline="0" dirty="0">
                <a:latin typeface="TimesNewRoman"/>
              </a:rPr>
              <a:t>Apr 20, 2009 Sold personal scooter for Rs 25,000 and bought a new car for business plus Rs 1,80,000</a:t>
            </a:r>
          </a:p>
          <a:p>
            <a:pPr algn="l"/>
            <a:r>
              <a:rPr lang="en-IN" sz="2000" b="0" i="0" u="none" strike="noStrike" baseline="0" dirty="0">
                <a:latin typeface="TimesNewRoman"/>
              </a:rPr>
              <a:t>from office cash.</a:t>
            </a:r>
          </a:p>
          <a:p>
            <a:r>
              <a:rPr lang="en-IN" sz="2000" b="0" i="0" u="none" strike="noStrike" baseline="0" dirty="0">
                <a:latin typeface="MyriadPro-Regular"/>
              </a:rPr>
              <a:t>                    Car A/c Dr</a:t>
            </a:r>
            <a:r>
              <a:rPr lang="en-IN" sz="2000" dirty="0">
                <a:latin typeface="MyriadPro-Regular"/>
              </a:rPr>
              <a:t>                      </a:t>
            </a:r>
            <a:r>
              <a:rPr lang="en-IN" sz="2000" b="0" i="0" u="none" strike="noStrike" baseline="0" dirty="0">
                <a:latin typeface="MyriadPro-Regular"/>
              </a:rPr>
              <a:t>2,05,000</a:t>
            </a:r>
          </a:p>
          <a:p>
            <a:pPr algn="l"/>
            <a:r>
              <a:rPr lang="en-IN" sz="2000" b="0" i="0" u="none" strike="noStrike" baseline="0" dirty="0">
                <a:latin typeface="MyriadPro-Regular"/>
              </a:rPr>
              <a:t>                             To Capital A/c         25,000</a:t>
            </a:r>
          </a:p>
          <a:p>
            <a:r>
              <a:rPr lang="en-IN" sz="2000" dirty="0">
                <a:latin typeface="MyriadPro-Regular"/>
              </a:rPr>
              <a:t>    </a:t>
            </a:r>
            <a:r>
              <a:rPr lang="en-IN" sz="2000" b="0" i="0" u="none" strike="noStrike" baseline="0" dirty="0">
                <a:latin typeface="MyriadPro-Regular"/>
              </a:rPr>
              <a:t>                         To Cash A/c          1,80,000</a:t>
            </a:r>
            <a:endParaRPr lang="en-IN" sz="2000" b="0" i="0" u="none" strike="noStrike" baseline="0" dirty="0">
              <a:latin typeface="TimesNewRoman"/>
            </a:endParaRPr>
          </a:p>
          <a:p>
            <a:pPr algn="l"/>
            <a:r>
              <a:rPr lang="en-US" sz="2000" b="0" i="0" u="none" strike="noStrike" baseline="0" dirty="0">
                <a:latin typeface="MyriadPro-Regular"/>
              </a:rPr>
              <a:t>                    (Sale of personal scooter and purchase of new car</a:t>
            </a:r>
          </a:p>
          <a:p>
            <a:pPr algn="l"/>
            <a:r>
              <a:rPr lang="en-US" sz="2000" b="0" i="0" u="none" strike="noStrike" baseline="0" dirty="0">
                <a:latin typeface="MyriadPro-Regular"/>
              </a:rPr>
              <a:t>                    for office use plus the balance from office cash)</a:t>
            </a:r>
          </a:p>
          <a:p>
            <a:pPr algn="l"/>
            <a:endParaRPr lang="en-US" sz="2000" b="0" i="0" u="none" strike="noStrike" baseline="0" dirty="0">
              <a:latin typeface="MyriadPro-Regular"/>
            </a:endParaRPr>
          </a:p>
          <a:p>
            <a:pPr algn="l"/>
            <a:r>
              <a:rPr lang="en-US" sz="2000" b="0" i="1" u="none" strike="noStrike" baseline="0" dirty="0">
                <a:latin typeface="MyriadPro-SemiboldIt"/>
              </a:rPr>
              <a:t>Note: </a:t>
            </a:r>
            <a:r>
              <a:rPr lang="en-US" sz="2000" b="0" i="0" u="none" strike="noStrike" baseline="0" dirty="0">
                <a:latin typeface="TimesNewRoman"/>
              </a:rPr>
              <a:t>In all the compound entries, the sum of debits will always be equal to the sum of credits.</a:t>
            </a:r>
          </a:p>
          <a:p>
            <a:pPr algn="l"/>
            <a:endParaRPr lang="en-US" sz="2000" dirty="0">
              <a:latin typeface="TimesNewRoman"/>
            </a:endParaRPr>
          </a:p>
          <a:p>
            <a:pPr algn="l"/>
            <a:endParaRPr lang="en-US" sz="2000" b="0" i="0" u="none" strike="noStrike" baseline="0" dirty="0">
              <a:latin typeface="TimesNewRoman"/>
            </a:endParaRPr>
          </a:p>
          <a:p>
            <a:pPr algn="l"/>
            <a:r>
              <a:rPr lang="en-US" sz="2000" b="0" i="0" u="none" strike="noStrike" baseline="0" dirty="0">
                <a:latin typeface="TimesNewRoman"/>
              </a:rPr>
              <a:t> </a:t>
            </a:r>
            <a:endParaRPr lang="en-IN" sz="2000" dirty="0"/>
          </a:p>
        </p:txBody>
      </p:sp>
      <p:pic>
        <p:nvPicPr>
          <p:cNvPr id="4100" name="Picture 4">
            <a:extLst>
              <a:ext uri="{FF2B5EF4-FFF2-40B4-BE49-F238E27FC236}">
                <a16:creationId xmlns:a16="http://schemas.microsoft.com/office/drawing/2014/main" id="{8B296A2C-DF70-1424-6619-3A7A9BB213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13200" y="5521569"/>
            <a:ext cx="3017200" cy="301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095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61AD57-F5BC-D6C5-DBAF-2943B40473C8}"/>
              </a:ext>
            </a:extLst>
          </p:cNvPr>
          <p:cNvSpPr txBox="1"/>
          <p:nvPr/>
        </p:nvSpPr>
        <p:spPr>
          <a:xfrm>
            <a:off x="82062" y="1289539"/>
            <a:ext cx="14548338" cy="4618100"/>
          </a:xfrm>
          <a:prstGeom prst="rect">
            <a:avLst/>
          </a:prstGeom>
          <a:noFill/>
        </p:spPr>
        <p:txBody>
          <a:bodyPr wrap="square" rtlCol="0">
            <a:spAutoFit/>
          </a:bodyPr>
          <a:lstStyle/>
          <a:p>
            <a:pPr algn="l"/>
            <a:r>
              <a:rPr lang="en-US" b="0" i="0" u="none" strike="noStrike" baseline="0" dirty="0">
                <a:latin typeface="Times New Roman" panose="02020603050405020304" pitchFamily="18" charset="0"/>
                <a:cs typeface="Times New Roman" panose="02020603050405020304" pitchFamily="18" charset="0"/>
              </a:rPr>
              <a:t>A business concern pays rent Rs 6,000, salaries Rs 12,000, electricity charges Rs 600, carriage account </a:t>
            </a:r>
            <a:r>
              <a:rPr lang="fr-FR" b="0" i="0" u="none" strike="noStrike" baseline="0" dirty="0" err="1">
                <a:latin typeface="Times New Roman" panose="02020603050405020304" pitchFamily="18" charset="0"/>
                <a:cs typeface="Times New Roman" panose="02020603050405020304" pitchFamily="18" charset="0"/>
              </a:rPr>
              <a:t>Rs</a:t>
            </a:r>
            <a:r>
              <a:rPr lang="fr-FR" b="0" i="0" u="none" strike="noStrike" baseline="0" dirty="0">
                <a:latin typeface="Times New Roman" panose="02020603050405020304" pitchFamily="18" charset="0"/>
                <a:cs typeface="Times New Roman" panose="02020603050405020304" pitchFamily="18" charset="0"/>
              </a:rPr>
              <a:t> 1,000 on </a:t>
            </a:r>
            <a:r>
              <a:rPr lang="fr-FR" b="0" i="0" u="none" strike="noStrike" baseline="0" dirty="0" err="1">
                <a:latin typeface="Times New Roman" panose="02020603050405020304" pitchFamily="18" charset="0"/>
                <a:cs typeface="Times New Roman" panose="02020603050405020304" pitchFamily="18" charset="0"/>
              </a:rPr>
              <a:t>Dec</a:t>
            </a:r>
            <a:r>
              <a:rPr lang="fr-FR" b="0" i="0" u="none" strike="noStrike" baseline="0" dirty="0">
                <a:latin typeface="Times New Roman" panose="02020603050405020304" pitchFamily="18" charset="0"/>
                <a:cs typeface="Times New Roman" panose="02020603050405020304" pitchFamily="18" charset="0"/>
              </a:rPr>
              <a:t> 31, 2008. Journalise.</a:t>
            </a:r>
          </a:p>
          <a:p>
            <a:pPr algn="l"/>
            <a:r>
              <a:rPr lang="en-US" b="0" i="0" u="none" strike="noStrike" baseline="0" dirty="0">
                <a:latin typeface="Times New Roman" panose="02020603050405020304" pitchFamily="18" charset="0"/>
                <a:cs typeface="Times New Roman" panose="02020603050405020304" pitchFamily="18" charset="0"/>
              </a:rPr>
              <a:t>Dec 31, 2009                Rent Account Dr    6000</a:t>
            </a:r>
          </a:p>
          <a:p>
            <a:pPr algn="l"/>
            <a:r>
              <a:rPr lang="en-IN" b="0" i="0" u="none" strike="noStrike" baseline="0" dirty="0">
                <a:latin typeface="Times New Roman" panose="02020603050405020304" pitchFamily="18" charset="0"/>
                <a:cs typeface="Times New Roman" panose="02020603050405020304" pitchFamily="18" charset="0"/>
              </a:rPr>
              <a:t>                                  Salaries Account Dr   12000</a:t>
            </a:r>
          </a:p>
          <a:p>
            <a:pPr algn="l"/>
            <a:r>
              <a:rPr lang="en-IN" b="0" i="0" u="none" strike="noStrike" baseline="0" dirty="0">
                <a:latin typeface="Times New Roman" panose="02020603050405020304" pitchFamily="18" charset="0"/>
                <a:cs typeface="Times New Roman" panose="02020603050405020304" pitchFamily="18" charset="0"/>
              </a:rPr>
              <a:t>               Electricity Charges Account Dr        600</a:t>
            </a:r>
          </a:p>
          <a:p>
            <a:pPr algn="l"/>
            <a:r>
              <a:rPr lang="en-IN" dirty="0">
                <a:latin typeface="Times New Roman" panose="02020603050405020304" pitchFamily="18" charset="0"/>
                <a:cs typeface="Times New Roman" panose="02020603050405020304" pitchFamily="18" charset="0"/>
              </a:rPr>
              <a:t>                                 </a:t>
            </a:r>
            <a:r>
              <a:rPr lang="en-IN" b="0" i="0" u="none" strike="noStrike" baseline="0" dirty="0">
                <a:latin typeface="Times New Roman" panose="02020603050405020304" pitchFamily="18" charset="0"/>
                <a:cs typeface="Times New Roman" panose="02020603050405020304" pitchFamily="18" charset="0"/>
              </a:rPr>
              <a:t>Carriage Account Dr     1000</a:t>
            </a:r>
          </a:p>
          <a:p>
            <a:pPr algn="l"/>
            <a:r>
              <a:rPr lang="en-IN" b="0" i="0" u="none" strike="noStrike" baseline="0" dirty="0">
                <a:latin typeface="Times New Roman" panose="02020603050405020304" pitchFamily="18" charset="0"/>
                <a:cs typeface="Times New Roman" panose="02020603050405020304" pitchFamily="18" charset="0"/>
              </a:rPr>
              <a:t>                                           To Cash Account            19600</a:t>
            </a:r>
          </a:p>
          <a:p>
            <a:pPr algn="l"/>
            <a:r>
              <a:rPr lang="en-IN" b="0" i="0" u="none" strike="noStrike" baseline="0" dirty="0">
                <a:latin typeface="Times New Roman" panose="02020603050405020304" pitchFamily="18" charset="0"/>
                <a:cs typeface="Times New Roman" panose="02020603050405020304" pitchFamily="18" charset="0"/>
              </a:rPr>
              <a:t>                                   (Expenses paid in cash)  </a:t>
            </a:r>
          </a:p>
          <a:p>
            <a:pPr algn="l"/>
            <a:endParaRPr lang="en-IN" b="0" i="0" u="none" strike="noStrike" baseline="0" dirty="0">
              <a:latin typeface="Times New Roman" panose="02020603050405020304" pitchFamily="18" charset="0"/>
              <a:cs typeface="Times New Roman" panose="02020603050405020304" pitchFamily="18" charset="0"/>
            </a:endParaRPr>
          </a:p>
          <a:p>
            <a:pPr algn="l"/>
            <a:r>
              <a:rPr lang="en-US" b="0" i="0" u="none" strike="noStrike" baseline="0" dirty="0">
                <a:latin typeface="Times New Roman" panose="02020603050405020304" pitchFamily="18" charset="0"/>
                <a:cs typeface="Times New Roman" panose="02020603050405020304" pitchFamily="18" charset="0"/>
              </a:rPr>
              <a:t>A business concern receives payment of Rs 80,000 consisting of Rs 20,000 cash and Rs 60,000 as cheque in return of, for sale of goods for Rs 25,000 and an old machine of Rs 55,000 on Mar 30, 2009. </a:t>
            </a:r>
            <a:r>
              <a:rPr lang="en-IN" b="0" i="0" u="none" strike="noStrike" baseline="0" dirty="0">
                <a:latin typeface="Times New Roman" panose="02020603050405020304" pitchFamily="18" charset="0"/>
                <a:cs typeface="Times New Roman" panose="02020603050405020304" pitchFamily="18" charset="0"/>
              </a:rPr>
              <a:t>Pass the entry.</a:t>
            </a:r>
          </a:p>
          <a:p>
            <a:pPr algn="l"/>
            <a:r>
              <a:rPr lang="en-US" b="0" i="0" u="none" strike="noStrike" baseline="0" dirty="0">
                <a:latin typeface="Times New Roman" panose="02020603050405020304" pitchFamily="18" charset="0"/>
                <a:cs typeface="Times New Roman" panose="02020603050405020304" pitchFamily="18" charset="0"/>
              </a:rPr>
              <a:t>Mar 30, 2009               Cash Account Dr       20000</a:t>
            </a:r>
          </a:p>
          <a:p>
            <a:pPr algn="l"/>
            <a:r>
              <a:rPr lang="en-IN" b="0" i="0" u="none" strike="noStrike" baseline="0" dirty="0">
                <a:latin typeface="Times New Roman" panose="02020603050405020304" pitchFamily="18" charset="0"/>
                <a:cs typeface="Times New Roman" panose="02020603050405020304" pitchFamily="18" charset="0"/>
              </a:rPr>
              <a:t>                                      Bank Account Dr         60000</a:t>
            </a:r>
          </a:p>
          <a:p>
            <a:pPr algn="l"/>
            <a:r>
              <a:rPr lang="en-IN" b="0" i="0" u="none" strike="noStrike" baseline="0" dirty="0">
                <a:latin typeface="Times New Roman" panose="02020603050405020304" pitchFamily="18" charset="0"/>
                <a:cs typeface="Times New Roman" panose="02020603050405020304" pitchFamily="18" charset="0"/>
              </a:rPr>
              <a:t>                                             To Sales Account              25000</a:t>
            </a:r>
          </a:p>
          <a:p>
            <a:pPr algn="l"/>
            <a:r>
              <a:rPr lang="en-IN" b="0" i="0" u="none" strike="noStrike" baseline="0" dirty="0">
                <a:latin typeface="Times New Roman" panose="02020603050405020304" pitchFamily="18" charset="0"/>
                <a:cs typeface="Times New Roman" panose="02020603050405020304" pitchFamily="18" charset="0"/>
              </a:rPr>
              <a:t>                                             To Machine Account        55000</a:t>
            </a:r>
          </a:p>
          <a:p>
            <a:pPr algn="l"/>
            <a:r>
              <a:rPr lang="en-US" b="0" i="0" u="none" strike="noStrike" baseline="0" dirty="0">
                <a:latin typeface="Times New Roman" panose="02020603050405020304" pitchFamily="18" charset="0"/>
                <a:cs typeface="Times New Roman" panose="02020603050405020304" pitchFamily="18" charset="0"/>
              </a:rPr>
              <a:t>                                  (Sale of goods and old machine)</a:t>
            </a:r>
            <a:endParaRPr lang="en-IN" b="0" i="0" u="none" strike="noStrike" baseline="0" dirty="0">
              <a:latin typeface="Times New Roman" panose="02020603050405020304" pitchFamily="18" charset="0"/>
              <a:cs typeface="Times New Roman" panose="02020603050405020304" pitchFamily="18" charset="0"/>
            </a:endParaRPr>
          </a:p>
          <a:p>
            <a:pPr algn="l"/>
            <a:endParaRPr lang="en-IN" sz="1800" b="0" i="0" u="none" strike="noStrike" baseline="0" dirty="0">
              <a:latin typeface="MyriadPro-Regular"/>
            </a:endParaRPr>
          </a:p>
        </p:txBody>
      </p:sp>
      <p:pic>
        <p:nvPicPr>
          <p:cNvPr id="3074" name="Picture 2">
            <a:extLst>
              <a:ext uri="{FF2B5EF4-FFF2-40B4-BE49-F238E27FC236}">
                <a16:creationId xmlns:a16="http://schemas.microsoft.com/office/drawing/2014/main" id="{819F939D-34CD-6E75-9265-DAD461A548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62953"/>
            <a:ext cx="14630399" cy="2766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377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A3C6C6-606F-5BB6-3F67-0FEDE9C45662}"/>
              </a:ext>
            </a:extLst>
          </p:cNvPr>
          <p:cNvSpPr txBox="1"/>
          <p:nvPr/>
        </p:nvSpPr>
        <p:spPr>
          <a:xfrm>
            <a:off x="187569" y="1371600"/>
            <a:ext cx="14442830" cy="8217634"/>
          </a:xfrm>
          <a:prstGeom prst="rect">
            <a:avLst/>
          </a:prstGeom>
          <a:noFill/>
        </p:spPr>
        <p:txBody>
          <a:bodyPr wrap="square" rtlCol="0">
            <a:spAutoFit/>
          </a:bodyPr>
          <a:lstStyle/>
          <a:p>
            <a:pPr algn="l"/>
            <a:r>
              <a:rPr lang="en-US" sz="32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Problems on journal entries : </a:t>
            </a:r>
          </a:p>
          <a:p>
            <a:pPr algn="l"/>
            <a:endParaRPr lang="en-US" b="1" dirty="0">
              <a:latin typeface="Book Antiqua" panose="02040602050305030304" pitchFamily="18" charset="0"/>
            </a:endParaRPr>
          </a:p>
          <a:p>
            <a:pPr algn="l"/>
            <a:r>
              <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Problem 1 :</a:t>
            </a:r>
          </a:p>
          <a:p>
            <a:pPr algn="l"/>
            <a:endParaRPr lang="en-US"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endParaRPr>
          </a:p>
          <a:p>
            <a:r>
              <a:rPr lang="en-US" sz="2000" i="0" u="none" strike="noStrike" baseline="0" dirty="0">
                <a:latin typeface="Times New Roman" panose="02020603050405020304" pitchFamily="18" charset="0"/>
                <a:cs typeface="Times New Roman" panose="02020603050405020304" pitchFamily="18" charset="0"/>
              </a:rPr>
              <a:t>June 1 </a:t>
            </a:r>
            <a:r>
              <a:rPr lang="en-US" sz="2000" dirty="0">
                <a:latin typeface="Times New Roman" panose="02020603050405020304" pitchFamily="18" charset="0"/>
                <a:cs typeface="Times New Roman" panose="02020603050405020304" pitchFamily="18" charset="0"/>
              </a:rPr>
              <a:t>Started business with cash Rs.30000</a:t>
            </a:r>
          </a:p>
          <a:p>
            <a:r>
              <a:rPr lang="en-US" sz="2000" dirty="0">
                <a:latin typeface="Times New Roman" panose="02020603050405020304" pitchFamily="18" charset="0"/>
                <a:cs typeface="Times New Roman" panose="02020603050405020304" pitchFamily="18" charset="0"/>
              </a:rPr>
              <a:t>June 2 Deposited into bank Rs.10000</a:t>
            </a:r>
          </a:p>
          <a:p>
            <a:r>
              <a:rPr lang="en-US" sz="2000" dirty="0">
                <a:latin typeface="Times New Roman" panose="02020603050405020304" pitchFamily="18" charset="0"/>
                <a:cs typeface="Times New Roman" panose="02020603050405020304" pitchFamily="18" charset="0"/>
              </a:rPr>
              <a:t>June 3 Goods purchased for cash Rs.5000</a:t>
            </a:r>
          </a:p>
          <a:p>
            <a:r>
              <a:rPr lang="en-US" sz="2000" dirty="0">
                <a:latin typeface="Times New Roman" panose="02020603050405020304" pitchFamily="18" charset="0"/>
                <a:cs typeface="Times New Roman" panose="02020603050405020304" pitchFamily="18" charset="0"/>
              </a:rPr>
              <a:t>June 4 Withdraw from bank for office use Rs.1000</a:t>
            </a:r>
          </a:p>
          <a:p>
            <a:r>
              <a:rPr lang="en-US" sz="2000" dirty="0">
                <a:latin typeface="Times New Roman" panose="02020603050405020304" pitchFamily="18" charset="0"/>
                <a:cs typeface="Times New Roman" panose="02020603050405020304" pitchFamily="18" charset="0"/>
              </a:rPr>
              <a:t>June 5 Credit sales to Sumit Rs.1500</a:t>
            </a:r>
            <a:endParaRPr lang="en-US" sz="2000" i="0" u="none" strike="noStrike" baseline="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Problem 2 :</a:t>
            </a:r>
          </a:p>
          <a:p>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Journalize the following transaction in the books of Ramesh:</a:t>
            </a:r>
          </a:p>
          <a:p>
            <a:pPr marL="457200" indent="-457200">
              <a:buAutoNum type="arabicParenR"/>
            </a:pPr>
            <a:r>
              <a:rPr lang="en-US" sz="2000" dirty="0">
                <a:latin typeface="Times New Roman" panose="02020603050405020304" pitchFamily="18" charset="0"/>
                <a:cs typeface="Times New Roman" panose="02020603050405020304" pitchFamily="18" charset="0"/>
              </a:rPr>
              <a:t>Ramesh started business with cash ₹50,000 and stock of ₹60,000.</a:t>
            </a:r>
          </a:p>
          <a:p>
            <a:pPr marL="457200" indent="-457200">
              <a:buAutoNum type="arabicParenR"/>
            </a:pPr>
            <a:r>
              <a:rPr lang="en-US" sz="2000" dirty="0">
                <a:latin typeface="Times New Roman" panose="02020603050405020304" pitchFamily="18" charset="0"/>
                <a:cs typeface="Times New Roman" panose="02020603050405020304" pitchFamily="18" charset="0"/>
              </a:rPr>
              <a:t>Purchase goods from Mr. Sun for cash of ₹20,000.</a:t>
            </a:r>
          </a:p>
          <a:p>
            <a:pPr marL="457200" indent="-457200">
              <a:buAutoNum type="arabicParenR"/>
            </a:pPr>
            <a:r>
              <a:rPr lang="en-US" sz="2000" dirty="0">
                <a:latin typeface="Times New Roman" panose="02020603050405020304" pitchFamily="18" charset="0"/>
                <a:cs typeface="Times New Roman" panose="02020603050405020304" pitchFamily="18" charset="0"/>
              </a:rPr>
              <a:t>Sold goods to Mr. A on credit for ₹20,000.</a:t>
            </a:r>
          </a:p>
          <a:p>
            <a:pPr marL="457200" indent="-457200">
              <a:buAutoNum type="arabicParenR"/>
            </a:pPr>
            <a:r>
              <a:rPr lang="en-US" sz="2000" dirty="0">
                <a:latin typeface="Times New Roman" panose="02020603050405020304" pitchFamily="18" charset="0"/>
                <a:cs typeface="Times New Roman" panose="02020603050405020304" pitchFamily="18" charset="0"/>
              </a:rPr>
              <a:t>Received 19,500 from Mr. A in full settlement of his Account.</a:t>
            </a:r>
          </a:p>
          <a:p>
            <a:pPr marL="457200" indent="-457200">
              <a:buAutoNum type="arabicParenR"/>
            </a:pPr>
            <a:r>
              <a:rPr lang="en-US" sz="2000" dirty="0">
                <a:latin typeface="Times New Roman" panose="02020603050405020304" pitchFamily="18" charset="0"/>
                <a:cs typeface="Times New Roman" panose="02020603050405020304" pitchFamily="18" charset="0"/>
              </a:rPr>
              <a:t>Paid salaries, wages, electricity bill of ₹500, ₹1,500 and ₹2,000 respectively.</a:t>
            </a:r>
          </a:p>
          <a:p>
            <a:pPr marL="457200" indent="-457200">
              <a:buAutoNum type="arabicParenR"/>
            </a:pPr>
            <a:r>
              <a:rPr lang="en-US" sz="2000" dirty="0">
                <a:latin typeface="Times New Roman" panose="02020603050405020304" pitchFamily="18" charset="0"/>
                <a:cs typeface="Times New Roman" panose="02020603050405020304" pitchFamily="18" charset="0"/>
              </a:rPr>
              <a:t>Paid life insurance premium of ₹2,000.7) Charge depreciation on furniture </a:t>
            </a:r>
          </a:p>
          <a:p>
            <a:r>
              <a:rPr lang="en-US" sz="2000" dirty="0">
                <a:latin typeface="Times New Roman" panose="02020603050405020304" pitchFamily="18" charset="0"/>
                <a:cs typeface="Times New Roman" panose="02020603050405020304" pitchFamily="18" charset="0"/>
              </a:rPr>
              <a:t>@ 10% (furniture cost Rs.20000).8) Received interest of ₹500.</a:t>
            </a:r>
            <a:endParaRPr lang="en-US" sz="2000" i="0" u="none" strike="noStrike" baseline="0" dirty="0">
              <a:latin typeface="Times New Roman" panose="02020603050405020304" pitchFamily="18" charset="0"/>
              <a:cs typeface="Times New Roman" panose="02020603050405020304" pitchFamily="18" charset="0"/>
            </a:endParaRPr>
          </a:p>
          <a:p>
            <a:pPr algn="l"/>
            <a:endParaRPr lang="en-US" sz="2000" dirty="0">
              <a:latin typeface="Times New Roman" panose="02020603050405020304" pitchFamily="18" charset="0"/>
              <a:cs typeface="Times New Roman" panose="02020603050405020304" pitchFamily="18" charset="0"/>
            </a:endParaRPr>
          </a:p>
          <a:p>
            <a:pPr algn="l"/>
            <a:endParaRPr lang="en-US" sz="2000" i="0" u="none" strike="noStrike" baseline="0" dirty="0">
              <a:latin typeface="Times New Roman" panose="02020603050405020304" pitchFamily="18" charset="0"/>
              <a:cs typeface="Times New Roman" panose="02020603050405020304" pitchFamily="18" charset="0"/>
            </a:endParaRPr>
          </a:p>
          <a:p>
            <a:pPr algn="l"/>
            <a:endParaRPr lang="en-US" sz="2400" b="1" dirty="0">
              <a:latin typeface="Times New Roman" panose="02020603050405020304" pitchFamily="18" charset="0"/>
              <a:cs typeface="Times New Roman" panose="02020603050405020304" pitchFamily="18" charset="0"/>
            </a:endParaRPr>
          </a:p>
          <a:p>
            <a:pPr algn="l"/>
            <a:endParaRPr lang="en-IN" sz="1800" b="0" i="0" u="none" strike="noStrike" baseline="0" dirty="0">
              <a:solidFill>
                <a:srgbClr val="000000"/>
              </a:solidFill>
              <a:latin typeface="Times New Roman" panose="02020603050405020304" pitchFamily="18" charset="0"/>
              <a:cs typeface="Times New Roman" panose="02020603050405020304" pitchFamily="18" charset="0"/>
            </a:endParaRPr>
          </a:p>
          <a:p>
            <a:endParaRPr lang="en-IN" sz="1800" b="0" i="0" u="none" strike="noStrike" baseline="0" dirty="0">
              <a:latin typeface="Times New Roman" panose="02020603050405020304" pitchFamily="18" charset="0"/>
              <a:cs typeface="Times New Roman" panose="02020603050405020304" pitchFamily="18" charset="0"/>
            </a:endParaRPr>
          </a:p>
          <a:p>
            <a:pPr algn="l"/>
            <a:endParaRPr lang="en-IN" dirty="0"/>
          </a:p>
        </p:txBody>
      </p:sp>
      <p:pic>
        <p:nvPicPr>
          <p:cNvPr id="3" name="Picture 2">
            <a:extLst>
              <a:ext uri="{FF2B5EF4-FFF2-40B4-BE49-F238E27FC236}">
                <a16:creationId xmlns:a16="http://schemas.microsoft.com/office/drawing/2014/main" id="{404BB18C-3AD1-BFDE-8207-B3F5191103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4031" y="4525108"/>
            <a:ext cx="5826369" cy="3704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779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F3BB0A-DE80-E98A-A4A3-C99468392C4F}"/>
              </a:ext>
            </a:extLst>
          </p:cNvPr>
          <p:cNvSpPr txBox="1"/>
          <p:nvPr/>
        </p:nvSpPr>
        <p:spPr>
          <a:xfrm>
            <a:off x="211014" y="1500554"/>
            <a:ext cx="14302155" cy="7017306"/>
          </a:xfrm>
          <a:prstGeom prst="rect">
            <a:avLst/>
          </a:prstGeom>
          <a:noFill/>
        </p:spPr>
        <p:txBody>
          <a:bodyPr wrap="square" rtlCol="0">
            <a:spAutoFit/>
          </a:bodyPr>
          <a:lstStyle/>
          <a:p>
            <a:r>
              <a:rPr lang="en-IN" b="1" dirty="0">
                <a:solidFill>
                  <a:schemeClr val="accent6">
                    <a:lumMod val="75000"/>
                  </a:schemeClr>
                </a:solidFill>
                <a:latin typeface="Times New Roman" panose="02020603050405020304" pitchFamily="18" charset="0"/>
                <a:cs typeface="Times New Roman" panose="02020603050405020304" pitchFamily="18" charset="0"/>
              </a:rPr>
              <a:t>Problem 3:</a:t>
            </a:r>
            <a:endParaRPr lang="en-IN" dirty="0">
              <a:latin typeface="Times New Roman" panose="02020603050405020304" pitchFamily="18" charset="0"/>
              <a:cs typeface="Times New Roman" panose="02020603050405020304" pitchFamily="18" charset="0"/>
            </a:endParaRPr>
          </a:p>
          <a:p>
            <a:r>
              <a:rPr lang="en-US" b="0" i="0" u="none" strike="noStrike" baseline="0" dirty="0">
                <a:solidFill>
                  <a:srgbClr val="000000"/>
                </a:solidFill>
                <a:latin typeface="Times New Roman" panose="02020603050405020304" pitchFamily="18" charset="0"/>
                <a:cs typeface="Times New Roman" panose="02020603050405020304" pitchFamily="18" charset="0"/>
              </a:rPr>
              <a:t>Journalize the following transactions pertaining to July, 2020 </a:t>
            </a:r>
            <a:endParaRPr lang="en-US" b="1" i="0" u="none" strike="noStrike" baseline="0" dirty="0">
              <a:solidFill>
                <a:srgbClr val="000000"/>
              </a:solidFill>
              <a:latin typeface="Times New Roman" panose="02020603050405020304" pitchFamily="18" charset="0"/>
              <a:cs typeface="Times New Roman" panose="02020603050405020304" pitchFamily="18" charset="0"/>
            </a:endParaRPr>
          </a:p>
          <a:p>
            <a:r>
              <a:rPr lang="en-US" b="0" i="0" u="none" strike="noStrike" baseline="0" dirty="0">
                <a:solidFill>
                  <a:srgbClr val="000000"/>
                </a:solidFill>
                <a:latin typeface="Times New Roman" panose="02020603050405020304" pitchFamily="18" charset="0"/>
                <a:cs typeface="Times New Roman" panose="02020603050405020304" pitchFamily="18" charset="0"/>
              </a:rPr>
              <a:t>1. Bijoy started a business with Rs 50,000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2. Paid into bank Rs 40,000</a:t>
            </a:r>
          </a:p>
          <a:p>
            <a:r>
              <a:rPr lang="en-US" dirty="0">
                <a:solidFill>
                  <a:srgbClr val="000000"/>
                </a:solidFill>
                <a:latin typeface="Times New Roman" panose="02020603050405020304" pitchFamily="18" charset="0"/>
                <a:cs typeface="Times New Roman" panose="02020603050405020304" pitchFamily="18" charset="0"/>
              </a:rPr>
              <a:t>3</a:t>
            </a:r>
            <a:r>
              <a:rPr lang="en-US" b="0" i="0" u="none" strike="noStrike" baseline="0" dirty="0">
                <a:solidFill>
                  <a:srgbClr val="000000"/>
                </a:solidFill>
                <a:latin typeface="Times New Roman" panose="02020603050405020304" pitchFamily="18" charset="0"/>
                <a:cs typeface="Times New Roman" panose="02020603050405020304" pitchFamily="18" charset="0"/>
              </a:rPr>
              <a:t>. Bought goods Rs 5,000 for cash</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4. Sold goods for cash Rs 15,000 </a:t>
            </a:r>
          </a:p>
          <a:p>
            <a:r>
              <a:rPr lang="en-US" dirty="0">
                <a:solidFill>
                  <a:srgbClr val="000000"/>
                </a:solidFill>
                <a:latin typeface="Times New Roman" panose="02020603050405020304" pitchFamily="18" charset="0"/>
                <a:cs typeface="Times New Roman" panose="02020603050405020304" pitchFamily="18" charset="0"/>
              </a:rPr>
              <a:t>5</a:t>
            </a:r>
            <a:r>
              <a:rPr lang="en-US" b="0" i="0" u="none" strike="noStrike" baseline="0" dirty="0">
                <a:solidFill>
                  <a:srgbClr val="000000"/>
                </a:solidFill>
                <a:latin typeface="Times New Roman" panose="02020603050405020304" pitchFamily="18" charset="0"/>
                <a:cs typeface="Times New Roman" panose="02020603050405020304" pitchFamily="18" charset="0"/>
              </a:rPr>
              <a:t>. Purchased goods from Uday Rs 7,000 </a:t>
            </a:r>
          </a:p>
          <a:p>
            <a:r>
              <a:rPr lang="en-US" dirty="0">
                <a:solidFill>
                  <a:srgbClr val="000000"/>
                </a:solidFill>
                <a:latin typeface="Times New Roman" panose="02020603050405020304" pitchFamily="18" charset="0"/>
                <a:cs typeface="Times New Roman" panose="02020603050405020304" pitchFamily="18" charset="0"/>
              </a:rPr>
              <a:t>6</a:t>
            </a:r>
            <a:r>
              <a:rPr lang="en-US" b="0" i="0" u="none" strike="noStrike" baseline="0" dirty="0">
                <a:solidFill>
                  <a:srgbClr val="000000"/>
                </a:solidFill>
                <a:latin typeface="Times New Roman" panose="02020603050405020304" pitchFamily="18" charset="0"/>
                <a:cs typeface="Times New Roman" panose="02020603050405020304" pitchFamily="18" charset="0"/>
              </a:rPr>
              <a:t>. Sold goods to Vikas Rs 10,000 </a:t>
            </a:r>
          </a:p>
          <a:p>
            <a:r>
              <a:rPr lang="en-US" dirty="0">
                <a:solidFill>
                  <a:srgbClr val="000000"/>
                </a:solidFill>
                <a:latin typeface="Times New Roman" panose="02020603050405020304" pitchFamily="18" charset="0"/>
                <a:cs typeface="Times New Roman" panose="02020603050405020304" pitchFamily="18" charset="0"/>
              </a:rPr>
              <a:t>7</a:t>
            </a:r>
            <a:r>
              <a:rPr lang="en-US" b="0" i="0" u="none" strike="noStrike" baseline="0" dirty="0">
                <a:solidFill>
                  <a:srgbClr val="000000"/>
                </a:solidFill>
                <a:latin typeface="Times New Roman" panose="02020603050405020304" pitchFamily="18" charset="0"/>
                <a:cs typeface="Times New Roman" panose="02020603050405020304" pitchFamily="18" charset="0"/>
              </a:rPr>
              <a:t>. Withdrawn from the bank for personal use Rs 5,000</a:t>
            </a:r>
          </a:p>
          <a:p>
            <a:r>
              <a:rPr lang="en-US" dirty="0">
                <a:solidFill>
                  <a:srgbClr val="000000"/>
                </a:solidFill>
                <a:latin typeface="Times New Roman" panose="02020603050405020304" pitchFamily="18" charset="0"/>
                <a:cs typeface="Times New Roman" panose="02020603050405020304" pitchFamily="18" charset="0"/>
              </a:rPr>
              <a:t>8</a:t>
            </a:r>
            <a:r>
              <a:rPr lang="en-US" b="0" i="0" u="none" strike="noStrike" baseline="0" dirty="0">
                <a:solidFill>
                  <a:srgbClr val="000000"/>
                </a:solidFill>
                <a:latin typeface="Times New Roman" panose="02020603050405020304" pitchFamily="18" charset="0"/>
                <a:cs typeface="Times New Roman" panose="02020603050405020304" pitchFamily="18" charset="0"/>
              </a:rPr>
              <a:t>. Paid salaries to staff Rs 8,000 </a:t>
            </a:r>
          </a:p>
          <a:p>
            <a:r>
              <a:rPr lang="en-US" dirty="0">
                <a:solidFill>
                  <a:srgbClr val="000000"/>
                </a:solidFill>
                <a:latin typeface="Times New Roman" panose="02020603050405020304" pitchFamily="18" charset="0"/>
                <a:cs typeface="Times New Roman" panose="02020603050405020304" pitchFamily="18" charset="0"/>
              </a:rPr>
              <a:t>9</a:t>
            </a:r>
            <a:r>
              <a:rPr lang="en-US" b="0" i="0" u="none" strike="noStrike" baseline="0" dirty="0">
                <a:solidFill>
                  <a:srgbClr val="000000"/>
                </a:solidFill>
                <a:latin typeface="Times New Roman" panose="02020603050405020304" pitchFamily="18" charset="0"/>
                <a:cs typeface="Times New Roman" panose="02020603050405020304" pitchFamily="18" charset="0"/>
              </a:rPr>
              <a:t>. Received from Vikas Rs 9,000 and the remaining cannot be recovered due to the impact of Pandemic (bad debt) </a:t>
            </a:r>
          </a:p>
          <a:p>
            <a:endParaRPr lang="en-IN" dirty="0">
              <a:latin typeface="Times New Roman" panose="02020603050405020304" pitchFamily="18" charset="0"/>
              <a:cs typeface="Times New Roman" panose="02020603050405020304" pitchFamily="18" charset="0"/>
            </a:endParaRPr>
          </a:p>
          <a:p>
            <a:r>
              <a:rPr lang="en-US"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Problem 4 :</a:t>
            </a:r>
            <a:endParaRPr lang="en-US" dirty="0">
              <a:solidFill>
                <a:srgbClr val="000000"/>
              </a:solidFill>
              <a:latin typeface="Times New Roman" panose="02020603050405020304" pitchFamily="18" charset="0"/>
              <a:cs typeface="Times New Roman" panose="02020603050405020304" pitchFamily="18" charset="0"/>
            </a:endParaRPr>
          </a:p>
          <a:p>
            <a:r>
              <a:rPr lang="en-US" b="0" i="0" u="none" strike="noStrike" baseline="0" dirty="0">
                <a:solidFill>
                  <a:srgbClr val="000000"/>
                </a:solidFill>
                <a:latin typeface="Times New Roman" panose="02020603050405020304" pitchFamily="18" charset="0"/>
                <a:cs typeface="Times New Roman" panose="02020603050405020304" pitchFamily="18" charset="0"/>
              </a:rPr>
              <a:t>Journalize the following transactions in the books of </a:t>
            </a:r>
            <a:r>
              <a:rPr lang="en-US" b="0" i="0" u="none" strike="noStrike" baseline="0" dirty="0" err="1">
                <a:solidFill>
                  <a:srgbClr val="000000"/>
                </a:solidFill>
                <a:latin typeface="Times New Roman" panose="02020603050405020304" pitchFamily="18" charset="0"/>
                <a:cs typeface="Times New Roman" panose="02020603050405020304" pitchFamily="18" charset="0"/>
              </a:rPr>
              <a:t>Mr</a:t>
            </a:r>
            <a:r>
              <a:rPr lang="en-US" dirty="0" err="1">
                <a:solidFill>
                  <a:srgbClr val="000000"/>
                </a:solidFill>
                <a:latin typeface="Times New Roman" panose="02020603050405020304" pitchFamily="18" charset="0"/>
                <a:cs typeface="Times New Roman" panose="02020603050405020304" pitchFamily="18" charset="0"/>
              </a:rPr>
              <a:t>.</a:t>
            </a:r>
            <a:r>
              <a:rPr lang="en-US" b="0" i="0" u="none" strike="noStrike" baseline="0" dirty="0" err="1">
                <a:solidFill>
                  <a:srgbClr val="000000"/>
                </a:solidFill>
                <a:latin typeface="Times New Roman" panose="02020603050405020304" pitchFamily="18" charset="0"/>
                <a:cs typeface="Times New Roman" panose="02020603050405020304" pitchFamily="18" charset="0"/>
              </a:rPr>
              <a:t>Guptha</a:t>
            </a:r>
            <a:r>
              <a:rPr lang="en-US" b="0" i="0" u="none" strike="noStrike" baseline="0" dirty="0">
                <a:solidFill>
                  <a:srgbClr val="000000"/>
                </a:solidFill>
                <a:latin typeface="Times New Roman" panose="02020603050405020304" pitchFamily="18" charset="0"/>
                <a:cs typeface="Times New Roman" panose="02020603050405020304" pitchFamily="18" charset="0"/>
              </a:rPr>
              <a:t>  for the month of January 2021 </a:t>
            </a:r>
            <a:endParaRPr lang="en-US" b="1" i="0" u="none" strike="noStrike" baseline="0" dirty="0">
              <a:solidFill>
                <a:srgbClr val="000000"/>
              </a:solidFill>
              <a:latin typeface="Times New Roman" panose="02020603050405020304" pitchFamily="18" charset="0"/>
              <a:cs typeface="Times New Roman" panose="02020603050405020304" pitchFamily="18" charset="0"/>
            </a:endParaRP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1 	Commenced business with Rs. 5,000, Goods Rs. 2,000.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4 	Goods purchased for cash Rs. 3,000 and from ‘B’ on credit Rs. 2,000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10 	Sold goods to ‘A’ for credit Rs. 3,000 and on cash Rs. 2,000.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13 	Paid Commission Rs 500 and Interest Rs 350.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17 	Paid charity Rs. 500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19 	Received from ‘A’ Rs 2,900 and allowed him discount of Rs 100.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20 	Goods distributed as free samples Rs. 750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22 	Purchased a motor car in exchange for goods Rs. 2,000 and cheque Rs. 3,000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24 	Charge depreciation on furniture @ 10% (Furniture Cost Rs. 20,000) 	</a:t>
            </a:r>
          </a:p>
          <a:p>
            <a:r>
              <a:rPr lang="en-US" b="0" i="0" u="none" strike="noStrike" baseline="0" dirty="0">
                <a:solidFill>
                  <a:srgbClr val="000000"/>
                </a:solidFill>
                <a:latin typeface="Times New Roman" panose="02020603050405020304" pitchFamily="18" charset="0"/>
                <a:cs typeface="Times New Roman" panose="02020603050405020304" pitchFamily="18" charset="0"/>
              </a:rPr>
              <a:t>Jan 26 	Loss of cash by theft Rs. 900 	</a:t>
            </a:r>
          </a:p>
          <a:p>
            <a:endParaRPr lang="en-IN" dirty="0"/>
          </a:p>
        </p:txBody>
      </p:sp>
      <p:pic>
        <p:nvPicPr>
          <p:cNvPr id="5122" name="Picture 2">
            <a:extLst>
              <a:ext uri="{FF2B5EF4-FFF2-40B4-BE49-F238E27FC236}">
                <a16:creationId xmlns:a16="http://schemas.microsoft.com/office/drawing/2014/main" id="{F28571E7-0629-5BC8-6ED5-35EDD59DF1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45969" y="3845169"/>
            <a:ext cx="4384431" cy="4384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0434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17453</TotalTime>
  <Words>5274</Words>
  <Application>Microsoft Office PowerPoint</Application>
  <PresentationFormat>Custom</PresentationFormat>
  <Paragraphs>560</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jeevithaprakash24@gmail.com</cp:lastModifiedBy>
  <cp:revision>126</cp:revision>
  <dcterms:created xsi:type="dcterms:W3CDTF">2024-12-29T08:15:16Z</dcterms:created>
  <dcterms:modified xsi:type="dcterms:W3CDTF">2025-11-28T03:08:43Z</dcterms:modified>
</cp:coreProperties>
</file>